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8"/>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85" r:id="rId24"/>
    <p:sldId id="287" r:id="rId25"/>
    <p:sldId id="286" r:id="rId26"/>
    <p:sldId id="288" r:id="rId27"/>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6" d="100"/>
          <a:sy n="116" d="100"/>
        </p:scale>
        <p:origin x="1714"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10.jpg>
</file>

<file path=ppt/media/image11.jpg>
</file>

<file path=ppt/media/image12.jpg>
</file>

<file path=ppt/media/image13.gif>
</file>

<file path=ppt/media/image14.pn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86" name="Shape 8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87" name="Shape 8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1" name="Shape 171"/>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172" name="Shape 172"/>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10</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9" name="Shape 17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Come up with some examples of nominal variables that could be used to study Georgia.</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Notice that these variables can’t be directly ranked. </a:t>
            </a:r>
          </a:p>
        </p:txBody>
      </p:sp>
      <p:sp>
        <p:nvSpPr>
          <p:cNvPr id="180" name="Shape 18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11</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9" name="Shape 18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Key to remember here is that there’s no mathematical observations that can be done with ranked data.</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rgbClr val="FFFF66"/>
                </a:solidFill>
                <a:latin typeface="Calibri"/>
                <a:ea typeface="Calibri"/>
                <a:cs typeface="Calibri"/>
                <a:sym typeface="Calibri"/>
              </a:rPr>
              <a:t>Example: Teaching evaluations. </a:t>
            </a:r>
          </a:p>
          <a:p>
            <a:pPr marL="0" marR="0" lvl="0" indent="0" algn="l" rtl="0">
              <a:spcBef>
                <a:spcPts val="0"/>
              </a:spcBef>
              <a:buSzPct val="25000"/>
              <a:buNone/>
            </a:pPr>
            <a:r>
              <a:rPr lang="en-US" sz="1200" b="0" i="0" u="none" strike="noStrike" cap="none">
                <a:solidFill>
                  <a:srgbClr val="FFFF66"/>
                </a:solidFill>
                <a:latin typeface="Calibri"/>
                <a:ea typeface="Calibri"/>
                <a:cs typeface="Calibri"/>
                <a:sym typeface="Calibri"/>
              </a:rPr>
              <a:t>Is a teacher with a 4 average twice as good as one with a 2?</a:t>
            </a:r>
          </a:p>
          <a:p>
            <a:pPr marL="0" marR="0" lvl="0" indent="0" algn="l" rtl="0">
              <a:spcBef>
                <a:spcPts val="0"/>
              </a:spcBef>
              <a:buSzPct val="25000"/>
              <a:buNone/>
            </a:pPr>
            <a:endParaRPr sz="1200" b="0" i="0" u="none" strike="noStrike" cap="none">
              <a:solidFill>
                <a:srgbClr val="FFFF66"/>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rgbClr val="FFFF66"/>
                </a:solidFill>
                <a:latin typeface="Calibri"/>
                <a:ea typeface="Calibri"/>
                <a:cs typeface="Calibri"/>
                <a:sym typeface="Calibri"/>
              </a:rPr>
              <a:t>Other examples of ordinal data? </a:t>
            </a:r>
          </a:p>
          <a:p>
            <a:pPr marL="0" marR="0" lvl="0" indent="0" algn="l" rtl="0">
              <a:spcBef>
                <a:spcPts val="0"/>
              </a:spcBef>
              <a:buSzPct val="25000"/>
              <a:buNone/>
            </a:pPr>
            <a:r>
              <a:rPr lang="en-US" sz="1200" b="0" i="0" u="none" strike="noStrike" cap="none">
                <a:solidFill>
                  <a:srgbClr val="FFFF66"/>
                </a:solidFill>
                <a:latin typeface="Calibri"/>
                <a:ea typeface="Calibri"/>
                <a:cs typeface="Calibri"/>
                <a:sym typeface="Calibri"/>
              </a:rPr>
              <a:t>College football rankings</a:t>
            </a:r>
          </a:p>
          <a:p>
            <a:pPr marL="0" marR="0" lvl="0" indent="0" algn="l" rtl="0">
              <a:spcBef>
                <a:spcPts val="0"/>
              </a:spcBef>
              <a:buSzPct val="25000"/>
              <a:buNone/>
            </a:pPr>
            <a:r>
              <a:rPr lang="en-US" sz="1200" b="0" i="0" u="none" strike="noStrike" cap="none">
                <a:solidFill>
                  <a:srgbClr val="FFFF66"/>
                </a:solidFill>
                <a:latin typeface="Calibri"/>
                <a:ea typeface="Calibri"/>
                <a:cs typeface="Calibri"/>
                <a:sym typeface="Calibri"/>
              </a:rPr>
              <a:t>Likert scales of all types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190" name="Shape 19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12</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7" name="Shape 19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rgbClr val="FFFF66"/>
                </a:solidFill>
                <a:latin typeface="Calibri"/>
                <a:ea typeface="Calibri"/>
                <a:cs typeface="Calibri"/>
                <a:sym typeface="Calibri"/>
              </a:rPr>
              <a:t>You can tell exact distances between values; you can add or subtract, but not multiply or divide interval values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198" name="Shape 19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13</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Shape 20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05" name="Shape 20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rgbClr val="FFFF66"/>
                </a:solidFill>
                <a:latin typeface="Calibri"/>
                <a:ea typeface="Calibri"/>
                <a:cs typeface="Calibri"/>
                <a:sym typeface="Calibri"/>
              </a:rPr>
              <a:t>you can tell exact distances between values; you can add or subtract, but not multiply or divide interval values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206" name="Shape 20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14</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3" name="Shape 213"/>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rgbClr val="FFFF66"/>
                </a:solidFill>
                <a:latin typeface="Calibri"/>
                <a:ea typeface="Calibri"/>
                <a:cs typeface="Calibri"/>
                <a:sym typeface="Calibri"/>
              </a:rPr>
              <a:t>you can tell exact distances between values; you can add or subtract, but not multiply or divide interval values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214" name="Shape 214"/>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15</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0" name="Shape 22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221" name="Shape 22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16</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7" name="Shape 22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rgbClr val="FFFF66"/>
                </a:solidFill>
                <a:latin typeface="Calibri"/>
                <a:ea typeface="Calibri"/>
                <a:cs typeface="Calibri"/>
                <a:sym typeface="Calibri"/>
              </a:rPr>
              <a:t>you can tell exact distances between values; you can add or subtract, but not multiply or divide interval values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228" name="Shape 22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17</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Shape 23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5" name="Shape 235"/>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Two models of statistical analysis.</a:t>
            </a:r>
          </a:p>
        </p:txBody>
      </p:sp>
      <p:sp>
        <p:nvSpPr>
          <p:cNvPr id="236" name="Shape 236"/>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18</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Shape 2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43" name="Shape 243"/>
          <p:cNvSpPr txBox="1">
            <a:spLocks noGrp="1"/>
          </p:cNvSpPr>
          <p:nvPr>
            <p:ph type="body" idx="1"/>
          </p:nvPr>
        </p:nvSpPr>
        <p:spPr>
          <a:xfrm>
            <a:off x="685800" y="4343400"/>
            <a:ext cx="5486400"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Two models of statistical analysis.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The first is hypothesis driven, where a test is created specifically to test a specific hypothesis: neighborhood racial composition is a predictor of college degree attainment</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Clear and focused, based on expanding existing research</a:t>
            </a:r>
          </a:p>
        </p:txBody>
      </p:sp>
      <p:sp>
        <p:nvSpPr>
          <p:cNvPr id="244" name="Shape 244"/>
          <p:cNvSpPr txBox="1">
            <a:spLocks noGrp="1"/>
          </p:cNvSpPr>
          <p:nvPr>
            <p:ph type="sldNum" idx="12"/>
          </p:nvPr>
        </p:nvSpPr>
        <p:spPr>
          <a:xfrm>
            <a:off x="3884612" y="8685213"/>
            <a:ext cx="2971800"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19</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00" name="Shape 1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Shape 25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58" name="Shape 258"/>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Exploratory data analysis is another alternative.</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Particularly popular now working with large datasets.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working with data and trying to visualize it in multiple ways. Look for patterns that appear in the data that may not be captured by standard statistical models.</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surprises within the data revealed through multiple passes through it.</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May suggest more hypothesis driven experiments or highlight the need for better data.</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Example from last time—”elbow” in the connection between HS and college graduation data.</a:t>
            </a:r>
          </a:p>
        </p:txBody>
      </p:sp>
      <p:sp>
        <p:nvSpPr>
          <p:cNvPr id="259" name="Shape 259"/>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20</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67" name="Shape 267"/>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Exploratory data analysis is another alternative.</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Particularly popular now working with large datasets.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working with data and trying to visualize it in multiple ways. Look for patterns that appear in the data that may not be captured by standard statistical models.</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surprises within the data revealed through multiple passes through it.</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May suggest more hypothesis driven experiments or highlight the need for better data.</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Example from last time—”elbow” in the connection between HS and college graduation data.</a:t>
            </a:r>
          </a:p>
        </p:txBody>
      </p:sp>
      <p:sp>
        <p:nvSpPr>
          <p:cNvPr id="268" name="Shape 26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21</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6" name="Shape 27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Exploratory data analysis is another alternative.</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Particularly popular now working with large datasets.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working with data and trying to visualize it in multiple ways. Look for patterns that appear in the data that may not be captured by standard statistical models.</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surprises within the data revealed through multiple passes through it.</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May suggest more hypothesis driven experiments or highlight the need for better data.</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Example from last time—”elbow” in the connection between HS and college graduation data.</a:t>
            </a:r>
          </a:p>
        </p:txBody>
      </p:sp>
      <p:sp>
        <p:nvSpPr>
          <p:cNvPr id="277" name="Shape 27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22</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6" name="Shape 27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Exploratory data analysis is another alternative.</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Particularly popular now working with large datasets.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working with data and trying to visualize it in multiple ways. Look for patterns that appear in the data that may not be captured by standard statistical models.</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surprises within the data revealed through multiple passes through it.</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May suggest more hypothesis driven experiments or highlight the need for better data.</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Example from last time—”elbow” in the connection between HS and college graduation data.</a:t>
            </a:r>
          </a:p>
        </p:txBody>
      </p:sp>
      <p:sp>
        <p:nvSpPr>
          <p:cNvPr id="277" name="Shape 27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23</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796420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6" name="Shape 27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Exploratory data analysis is another alternative.</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Particularly popular now working with large datasets.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working with data and trying to visualize it in multiple ways. Look for patterns that appear in the data that may not be captured by standard statistical models.</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surprises within the data revealed through multiple passes through it.</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May suggest more hypothesis driven experiments or highlight the need for better data.</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Example from last time—”elbow” in the connection between HS and college graduation data.</a:t>
            </a:r>
          </a:p>
        </p:txBody>
      </p:sp>
      <p:sp>
        <p:nvSpPr>
          <p:cNvPr id="277" name="Shape 27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24</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66292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6" name="Shape 27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Exploratory data analysis is another alternative.</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Particularly popular now working with large datasets.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working with data and trying to visualize it in multiple ways. Look for patterns that appear in the data that may not be captured by standard statistical models.</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surprises within the data revealed through multiple passes through it.</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May suggest more hypothesis driven experiments or highlight the need for better data.</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Example from last time—”elbow” in the connection between HS and college graduation data.</a:t>
            </a:r>
          </a:p>
        </p:txBody>
      </p:sp>
      <p:sp>
        <p:nvSpPr>
          <p:cNvPr id="277" name="Shape 27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25</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845253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76" name="Shape 27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Exploratory data analysis is another alternative.</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Particularly popular now working with large datasets.</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working with data and trying to visualize it in multiple ways. Look for patterns that appear in the data that may not be captured by standard statistical models.</a:t>
            </a: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Focus is on surprises within the data revealed through multiple passes through it.</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May suggest more hypothesis driven experiments or highlight the need for better data.</a:t>
            </a:r>
          </a:p>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Example from last time—”elbow” in the connection between HS and college graduation data.</a:t>
            </a:r>
          </a:p>
        </p:txBody>
      </p:sp>
      <p:sp>
        <p:nvSpPr>
          <p:cNvPr id="277" name="Shape 27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26</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81429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05" name="Shape 10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12" name="Shape 11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19" name="Shape 11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39" name="Shape 13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a:solidFill>
                  <a:schemeClr val="dk1"/>
                </a:solidFill>
                <a:latin typeface="Calibri"/>
                <a:ea typeface="Calibri"/>
                <a:cs typeface="Calibri"/>
                <a:sym typeface="Calibri"/>
              </a:rPr>
              <a:t>What are the dependent and independent variables in each of these examples?</a:t>
            </a:r>
          </a:p>
        </p:txBody>
      </p:sp>
      <p:sp>
        <p:nvSpPr>
          <p:cNvPr id="147" name="Shape 14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7</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56" name="Shape 15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157" name="Shape 157"/>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8</a:t>
            </a:fld>
            <a:endParaRPr lang="en-US"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62" name="Shape 162"/>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Calibri"/>
              <a:ea typeface="Calibri"/>
              <a:cs typeface="Calibri"/>
              <a:sym typeface="Calibri"/>
            </a:endParaRPr>
          </a:p>
        </p:txBody>
      </p:sp>
      <p:sp>
        <p:nvSpPr>
          <p:cNvPr id="163" name="Shape 163"/>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9</a:t>
            </a:fld>
            <a:endParaRPr lang="en-US"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7" name="Shape 17"/>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4" name="Shape 74"/>
          <p:cNvSpPr txBox="1">
            <a:spLocks noGrp="1"/>
          </p:cNvSpPr>
          <p:nvPr>
            <p:ph type="body" idx="1"/>
          </p:nvPr>
        </p:nvSpPr>
        <p:spPr>
          <a:xfrm rot="5400000">
            <a:off x="2309018" y="-251618"/>
            <a:ext cx="4525963" cy="8229600"/>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5" name="Shape 75"/>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4732337" y="2171700"/>
            <a:ext cx="5851525" cy="20574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0" name="Shape 80"/>
          <p:cNvSpPr txBox="1">
            <a:spLocks noGrp="1"/>
          </p:cNvSpPr>
          <p:nvPr>
            <p:ph type="body" idx="1"/>
          </p:nvPr>
        </p:nvSpPr>
        <p:spPr>
          <a:xfrm rot="5400000">
            <a:off x="541337" y="190500"/>
            <a:ext cx="5851525" cy="6019799"/>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21"/>
        <p:cNvGrpSpPr/>
        <p:nvPr/>
      </p:nvGrpSpPr>
      <p:grpSpPr>
        <a:xfrm>
          <a:off x="0" y="0"/>
          <a:ext cx="0" cy="0"/>
          <a:chOff x="0" y="0"/>
          <a:chExt cx="0" cy="0"/>
        </a:xfrm>
      </p:grpSpPr>
      <p:sp>
        <p:nvSpPr>
          <p:cNvPr id="22" name="Shape 22"/>
          <p:cNvSpPr txBox="1">
            <a:spLocks noGrp="1"/>
          </p:cNvSpPr>
          <p:nvPr>
            <p:ph type="ctrTitle"/>
          </p:nvPr>
        </p:nvSpPr>
        <p:spPr>
          <a:xfrm>
            <a:off x="685800" y="2130425"/>
            <a:ext cx="7772400" cy="1470024"/>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subTitle" idx="1"/>
          </p:nvPr>
        </p:nvSpPr>
        <p:spPr>
          <a:xfrm>
            <a:off x="1371600" y="3886200"/>
            <a:ext cx="6400799" cy="1752600"/>
          </a:xfrm>
          <a:prstGeom prst="rect">
            <a:avLst/>
          </a:prstGeom>
          <a:noFill/>
          <a:ln>
            <a:noFill/>
          </a:ln>
        </p:spPr>
        <p:txBody>
          <a:bodyPr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4000" b="1"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9" name="Shape 29"/>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marR="0" lvl="0" indent="0" algn="l"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buClr>
                <a:srgbClr val="888888"/>
              </a:buClr>
              <a:buFont typeface="Arial"/>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buClr>
                <a:srgbClr val="888888"/>
              </a:buClr>
              <a:buFont typeface="Arial"/>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30" name="Shape 30"/>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5" name="Shape 35"/>
          <p:cNvSpPr txBox="1">
            <a:spLocks noGrp="1"/>
          </p:cNvSpPr>
          <p:nvPr>
            <p:ph type="body" idx="1"/>
          </p:nvPr>
        </p:nvSpPr>
        <p:spPr>
          <a:xfrm>
            <a:off x="457200" y="1600200"/>
            <a:ext cx="4038599" cy="4525963"/>
          </a:xfrm>
          <a:prstGeom prst="rect">
            <a:avLst/>
          </a:prstGeom>
          <a:noFill/>
          <a:ln>
            <a:noFill/>
          </a:ln>
        </p:spPr>
        <p:txBody>
          <a:bodyPr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body" idx="2"/>
          </p:nvPr>
        </p:nvSpPr>
        <p:spPr>
          <a:xfrm>
            <a:off x="4648200" y="1600200"/>
            <a:ext cx="4038599" cy="4525963"/>
          </a:xfrm>
          <a:prstGeom prst="rect">
            <a:avLst/>
          </a:prstGeom>
          <a:noFill/>
          <a:ln>
            <a:noFill/>
          </a:ln>
        </p:spPr>
        <p:txBody>
          <a:bodyPr lIns="91425" tIns="91425" rIns="91425" bIns="91425" anchor="t" anchorCtr="0"/>
          <a:lstStyle>
            <a:lvl1pPr marL="342900" marR="0" lvl="0" indent="-16510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8" name="Shape 3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2" name="Shape 42"/>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marR="0" lvl="0" indent="0" algn="l" rtl="0">
              <a:spcBef>
                <a:spcPts val="480"/>
              </a:spcBef>
              <a:buClr>
                <a:schemeClr val="dk1"/>
              </a:buClr>
              <a:buFont typeface="Arial"/>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buClr>
                <a:schemeClr val="dk1"/>
              </a:buClr>
              <a:buFont typeface="Arial"/>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buClr>
                <a:schemeClr val="dk1"/>
              </a:buClr>
              <a:buFont typeface="Arial"/>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5" name="Shape 45"/>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marL="342900" marR="0" lvl="0" indent="-1905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6" name="Shape 4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1" name="Shape 5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4"/>
        <p:cNvGrpSpPr/>
        <p:nvPr/>
      </p:nvGrpSpPr>
      <p:grpSpPr>
        <a:xfrm>
          <a:off x="0" y="0"/>
          <a:ext cx="0" cy="0"/>
          <a:chOff x="0" y="0"/>
          <a:chExt cx="0" cy="0"/>
        </a:xfrm>
      </p:grpSpPr>
      <p:sp>
        <p:nvSpPr>
          <p:cNvPr id="55" name="Shape 55"/>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457200" y="273050"/>
            <a:ext cx="3008313" cy="1162049"/>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0" name="Shape 60"/>
          <p:cNvSpPr txBox="1">
            <a:spLocks noGrp="1"/>
          </p:cNvSpPr>
          <p:nvPr>
            <p:ph type="body" idx="1"/>
          </p:nvPr>
        </p:nvSpPr>
        <p:spPr>
          <a:xfrm>
            <a:off x="3575050" y="273050"/>
            <a:ext cx="5111750" cy="5853112"/>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2"/>
          </p:nvPr>
        </p:nvSpPr>
        <p:spPr>
          <a:xfrm>
            <a:off x="457200" y="1435100"/>
            <a:ext cx="3008313" cy="4691063"/>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marL="0" marR="0" lvl="0" indent="0" algn="l" rtl="0">
              <a:spcBef>
                <a:spcPts val="0"/>
              </a:spcBef>
              <a:buClr>
                <a:schemeClr val="dk1"/>
              </a:buClr>
              <a:buFont typeface="Calibri"/>
              <a:buNone/>
              <a:defRPr sz="2000" b="1"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7" name="Shape 67"/>
          <p:cNvSpPr>
            <a:spLocks noGrp="1"/>
          </p:cNvSpPr>
          <p:nvPr>
            <p:ph type="pic" idx="2"/>
          </p:nvPr>
        </p:nvSpPr>
        <p:spPr>
          <a:xfrm>
            <a:off x="1792288" y="612775"/>
            <a:ext cx="5486399" cy="4114800"/>
          </a:xfrm>
          <a:prstGeom prst="rect">
            <a:avLst/>
          </a:prstGeom>
          <a:noFill/>
          <a:ln>
            <a:noFill/>
          </a:ln>
        </p:spPr>
        <p:txBody>
          <a:bodyPr lIns="91425" tIns="91425" rIns="91425" bIns="91425" anchor="t" anchorCtr="0"/>
          <a:lstStyle>
            <a:lvl1pPr marL="0" marR="0" lvl="0" indent="0" algn="l" rtl="0">
              <a:spcBef>
                <a:spcPts val="640"/>
              </a:spcBef>
              <a:buClr>
                <a:schemeClr val="dk1"/>
              </a:buClr>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buClr>
                <a:schemeClr val="dk1"/>
              </a:buClr>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buClr>
                <a:schemeClr val="dk1"/>
              </a:buClr>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marR="0" lvl="0" indent="0" algn="l" rtl="0">
              <a:spcBef>
                <a:spcPts val="280"/>
              </a:spcBef>
              <a:buClr>
                <a:schemeClr val="dk1"/>
              </a:buClr>
              <a:buFont typeface="Arial"/>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buClr>
                <a:schemeClr val="dk1"/>
              </a:buClr>
              <a:buFont typeface="Arial"/>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buClr>
                <a:schemeClr val="dk1"/>
              </a:buClr>
              <a:buFont typeface="Arial"/>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9" name="Shape 6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K3LflwfRWIoWPCaZzghFZkUX-v9jXhdA3wYzSqEwShU/edit?usp=sharing"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hyperlink" Target="https://youtu.be/B7XoW2qiFUA?t=4m30s"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hyperlink" Target="https://medium.com/bahmni-blog/introduction-to-exploratory-data-analysis-of-bahmni-using-r-6c186fd6f010"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hyperlink" Target="https://youtu.be/ZdPNBF6GWBw"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Shape 89" descr="https://d1cf5vz748gj00.cloudfront.net/wp-content/uploads/2012/04/HOFFA-James-R-1940-Census.jpg"/>
          <p:cNvPicPr preferRelativeResize="0">
            <a:picLocks noGrp="1"/>
          </p:cNvPicPr>
          <p:nvPr>
            <p:ph type="body" idx="1"/>
          </p:nvPr>
        </p:nvPicPr>
        <p:blipFill rotWithShape="1">
          <a:blip r:embed="rId3">
            <a:alphaModFix/>
          </a:blip>
          <a:srcRect/>
          <a:stretch/>
        </p:blipFill>
        <p:spPr>
          <a:xfrm>
            <a:off x="381000" y="304800"/>
            <a:ext cx="8305799" cy="6264040"/>
          </a:xfrm>
          <a:prstGeom prst="rect">
            <a:avLst/>
          </a:prstGeom>
          <a:noFill/>
          <a:ln>
            <a:noFill/>
          </a:ln>
        </p:spPr>
      </p:pic>
      <p:sp>
        <p:nvSpPr>
          <p:cNvPr id="90" name="Shape 90"/>
          <p:cNvSpPr txBox="1">
            <a:spLocks noGrp="1"/>
          </p:cNvSpPr>
          <p:nvPr>
            <p:ph type="title"/>
          </p:nvPr>
        </p:nvSpPr>
        <p:spPr>
          <a:xfrm>
            <a:off x="1828800" y="1782761"/>
            <a:ext cx="5486399" cy="1265237"/>
          </a:xfrm>
          <a:prstGeom prst="rect">
            <a:avLst/>
          </a:prstGeom>
          <a:solidFill>
            <a:srgbClr val="262626">
              <a:alpha val="61960"/>
            </a:srgbClr>
          </a:solidFill>
          <a:ln>
            <a:noFill/>
          </a:ln>
        </p:spPr>
        <p:txBody>
          <a:bodyPr lIns="91425" tIns="45700" rIns="91425" bIns="45700" anchor="ctr" anchorCtr="0">
            <a:noAutofit/>
          </a:bodyPr>
          <a:lstStyle/>
          <a:p>
            <a:pPr marL="0" marR="0" lvl="0" indent="0" algn="ctr" rtl="0">
              <a:spcBef>
                <a:spcPts val="0"/>
              </a:spcBef>
              <a:buClr>
                <a:srgbClr val="FFFF66"/>
              </a:buClr>
              <a:buSzPct val="25000"/>
              <a:buFont typeface="Calibri"/>
              <a:buNone/>
            </a:pPr>
            <a:r>
              <a:rPr lang="en-US" sz="3959" b="0" i="0" u="none" strike="noStrike" cap="none">
                <a:solidFill>
                  <a:srgbClr val="FFFF66"/>
                </a:solidFill>
                <a:latin typeface="Calibri"/>
                <a:ea typeface="Calibri"/>
                <a:cs typeface="Calibri"/>
                <a:sym typeface="Calibri"/>
              </a:rPr>
              <a:t>Data types and </a:t>
            </a:r>
            <a:br>
              <a:rPr lang="en-US" sz="3959" b="0" i="0" u="none" strike="noStrike" cap="none">
                <a:solidFill>
                  <a:srgbClr val="FFFF66"/>
                </a:solidFill>
                <a:latin typeface="Calibri"/>
                <a:ea typeface="Calibri"/>
                <a:cs typeface="Calibri"/>
                <a:sym typeface="Calibri"/>
              </a:rPr>
            </a:br>
            <a:r>
              <a:rPr lang="en-US" sz="3959" b="0" i="0" u="none" strike="noStrike" cap="none">
                <a:solidFill>
                  <a:srgbClr val="FFFF66"/>
                </a:solidFill>
                <a:latin typeface="Calibri"/>
                <a:ea typeface="Calibri"/>
                <a:cs typeface="Calibri"/>
                <a:sym typeface="Calibri"/>
              </a:rPr>
              <a:t>statistical thinking</a:t>
            </a:r>
          </a:p>
        </p:txBody>
      </p:sp>
      <p:sp>
        <p:nvSpPr>
          <p:cNvPr id="91" name="Shape 91"/>
          <p:cNvSpPr txBox="1"/>
          <p:nvPr/>
        </p:nvSpPr>
        <p:spPr>
          <a:xfrm>
            <a:off x="2971800" y="5657741"/>
            <a:ext cx="3429000" cy="808037"/>
          </a:xfrm>
          <a:prstGeom prst="rect">
            <a:avLst/>
          </a:prstGeom>
          <a:solidFill>
            <a:srgbClr val="262626">
              <a:alpha val="61960"/>
            </a:srgbClr>
          </a:solidFill>
          <a:ln>
            <a:noFill/>
          </a:ln>
        </p:spPr>
        <p:txBody>
          <a:bodyPr lIns="91425" tIns="45700" rIns="91425" bIns="45700" anchor="ctr" anchorCtr="0">
            <a:noAutofit/>
          </a:bodyPr>
          <a:lstStyle/>
          <a:p>
            <a:pPr marL="0" marR="0" lvl="0" indent="0" algn="ctr" rtl="0">
              <a:lnSpc>
                <a:spcPct val="80000"/>
              </a:lnSpc>
              <a:spcBef>
                <a:spcPts val="0"/>
              </a:spcBef>
              <a:spcAft>
                <a:spcPts val="0"/>
              </a:spcAft>
              <a:buClr>
                <a:srgbClr val="FFFF66"/>
              </a:buClr>
              <a:buSzPct val="25000"/>
              <a:buFont typeface="Calibri"/>
              <a:buNone/>
            </a:pPr>
            <a:r>
              <a:rPr lang="en-US" sz="2750" b="0" u="none">
                <a:solidFill>
                  <a:srgbClr val="FFFF66"/>
                </a:solidFill>
                <a:latin typeface="Calibri"/>
                <a:ea typeface="Calibri"/>
                <a:cs typeface="Calibri"/>
                <a:sym typeface="Calibri"/>
              </a:rPr>
              <a:t>Geog4300/6300</a:t>
            </a:r>
          </a:p>
          <a:p>
            <a:pPr marL="0" marR="0" lvl="0" indent="0" algn="ctr" rtl="0">
              <a:lnSpc>
                <a:spcPct val="80000"/>
              </a:lnSpc>
              <a:spcBef>
                <a:spcPts val="0"/>
              </a:spcBef>
              <a:buClr>
                <a:srgbClr val="FFFF66"/>
              </a:buClr>
              <a:buSzPct val="25000"/>
              <a:buFont typeface="Calibri"/>
              <a:buNone/>
            </a:pPr>
            <a:r>
              <a:rPr lang="en-US" sz="2750" b="0" u="none">
                <a:solidFill>
                  <a:srgbClr val="FFFF66"/>
                </a:solidFill>
                <a:latin typeface="Calibri"/>
                <a:ea typeface="Calibri"/>
                <a:cs typeface="Calibri"/>
                <a:sym typeface="Calibri"/>
              </a:rPr>
              <a:t>Jerry Shannon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p:nvPr/>
        </p:nvSpPr>
        <p:spPr>
          <a:xfrm>
            <a:off x="457200" y="228600"/>
            <a:ext cx="5021182"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Levels of measurement</a:t>
            </a:r>
          </a:p>
        </p:txBody>
      </p:sp>
      <p:sp>
        <p:nvSpPr>
          <p:cNvPr id="175" name="Shape 175"/>
          <p:cNvSpPr/>
          <p:nvPr/>
        </p:nvSpPr>
        <p:spPr>
          <a:xfrm>
            <a:off x="867425" y="944940"/>
            <a:ext cx="7079165" cy="267765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800">
                <a:solidFill>
                  <a:srgbClr val="FFFF66"/>
                </a:solidFill>
                <a:latin typeface="Calibri"/>
                <a:ea typeface="Calibri"/>
                <a:cs typeface="Calibri"/>
                <a:sym typeface="Calibri"/>
              </a:rPr>
              <a:t>Four types:</a:t>
            </a:r>
          </a:p>
          <a:p>
            <a:pPr marL="457200" marR="0" lvl="0" indent="-457200" algn="l" rtl="0">
              <a:spcBef>
                <a:spcPts val="0"/>
              </a:spcBef>
              <a:buClr>
                <a:srgbClr val="FFFF66"/>
              </a:buClr>
              <a:buSzPct val="100000"/>
              <a:buFont typeface="Arial"/>
              <a:buChar char="•"/>
            </a:pPr>
            <a:r>
              <a:rPr lang="en-US" sz="2800">
                <a:solidFill>
                  <a:srgbClr val="FFFF66"/>
                </a:solidFill>
                <a:latin typeface="Calibri"/>
                <a:ea typeface="Calibri"/>
                <a:cs typeface="Calibri"/>
                <a:sym typeface="Calibri"/>
              </a:rPr>
              <a:t>Categorical (Nominal)</a:t>
            </a:r>
          </a:p>
          <a:p>
            <a:pPr marL="457200" marR="0" lvl="0" indent="-457200" algn="l" rtl="0">
              <a:spcBef>
                <a:spcPts val="0"/>
              </a:spcBef>
              <a:buClr>
                <a:srgbClr val="FFFF66"/>
              </a:buClr>
              <a:buSzPct val="100000"/>
              <a:buFont typeface="Arial"/>
              <a:buChar char="•"/>
            </a:pPr>
            <a:r>
              <a:rPr lang="en-US" sz="2800">
                <a:solidFill>
                  <a:srgbClr val="FFFF66"/>
                </a:solidFill>
                <a:latin typeface="Calibri"/>
                <a:ea typeface="Calibri"/>
                <a:cs typeface="Calibri"/>
                <a:sym typeface="Calibri"/>
              </a:rPr>
              <a:t>Ordinal</a:t>
            </a:r>
          </a:p>
          <a:p>
            <a:pPr marL="457200" marR="0" lvl="0" indent="-457200" algn="l" rtl="0">
              <a:spcBef>
                <a:spcPts val="0"/>
              </a:spcBef>
              <a:buClr>
                <a:srgbClr val="FFFF66"/>
              </a:buClr>
              <a:buSzPct val="100000"/>
              <a:buFont typeface="Arial"/>
              <a:buChar char="•"/>
            </a:pPr>
            <a:r>
              <a:rPr lang="en-US" sz="2800">
                <a:solidFill>
                  <a:srgbClr val="FFFF66"/>
                </a:solidFill>
                <a:latin typeface="Calibri"/>
                <a:ea typeface="Calibri"/>
                <a:cs typeface="Calibri"/>
                <a:sym typeface="Calibri"/>
              </a:rPr>
              <a:t>Interval</a:t>
            </a:r>
          </a:p>
          <a:p>
            <a:pPr marL="457200" marR="0" lvl="0" indent="-457200" algn="l" rtl="0">
              <a:spcBef>
                <a:spcPts val="0"/>
              </a:spcBef>
              <a:buClr>
                <a:srgbClr val="FFFF66"/>
              </a:buClr>
              <a:buSzPct val="100000"/>
              <a:buFont typeface="Arial"/>
              <a:buChar char="•"/>
            </a:pPr>
            <a:r>
              <a:rPr lang="en-US" sz="2800">
                <a:solidFill>
                  <a:srgbClr val="FFFF66"/>
                </a:solidFill>
                <a:latin typeface="Calibri"/>
                <a:ea typeface="Calibri"/>
                <a:cs typeface="Calibri"/>
                <a:sym typeface="Calibri"/>
              </a:rPr>
              <a:t>Ratio</a:t>
            </a:r>
          </a:p>
          <a:p>
            <a:pPr marL="0" marR="0" lvl="0" indent="0" algn="l" rtl="0">
              <a:spcBef>
                <a:spcPts val="0"/>
              </a:spcBef>
              <a:buNone/>
            </a:pPr>
            <a:endParaRPr sz="2800">
              <a:solidFill>
                <a:srgbClr val="FFFF66"/>
              </a:solidFill>
              <a:latin typeface="Calibri"/>
              <a:ea typeface="Calibri"/>
              <a:cs typeface="Calibri"/>
              <a:sym typeface="Calibri"/>
            </a:endParaRPr>
          </a:p>
        </p:txBody>
      </p:sp>
      <p:pic>
        <p:nvPicPr>
          <p:cNvPr id="176" name="Shape 176" descr="Lin30228_c0103.jpg (572×285)"/>
          <p:cNvPicPr preferRelativeResize="0"/>
          <p:nvPr/>
        </p:nvPicPr>
        <p:blipFill rotWithShape="1">
          <a:blip r:embed="rId3">
            <a:alphaModFix/>
          </a:blip>
          <a:srcRect/>
          <a:stretch/>
        </p:blipFill>
        <p:spPr>
          <a:xfrm>
            <a:off x="1524000" y="3428998"/>
            <a:ext cx="6291971" cy="313498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p:nvPr/>
        </p:nvSpPr>
        <p:spPr>
          <a:xfrm>
            <a:off x="457200" y="228600"/>
            <a:ext cx="6290312"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Categorical data</a:t>
            </a:r>
          </a:p>
        </p:txBody>
      </p:sp>
      <p:sp>
        <p:nvSpPr>
          <p:cNvPr id="183" name="Shape 183"/>
          <p:cNvSpPr/>
          <p:nvPr/>
        </p:nvSpPr>
        <p:spPr>
          <a:xfrm>
            <a:off x="1143000" y="936486"/>
            <a:ext cx="6705599" cy="1255728"/>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SzPct val="25000"/>
              <a:buNone/>
            </a:pPr>
            <a:r>
              <a:rPr lang="en-US" sz="2800">
                <a:solidFill>
                  <a:srgbClr val="FFFF66"/>
                </a:solidFill>
                <a:latin typeface="Calibri"/>
                <a:ea typeface="Calibri"/>
                <a:cs typeface="Calibri"/>
                <a:sym typeface="Calibri"/>
              </a:rPr>
              <a:t>Variables whose values vary in kind or in name; no implied ranking or ordering. Also called “nominal” data.</a:t>
            </a:r>
          </a:p>
        </p:txBody>
      </p:sp>
      <p:sp>
        <p:nvSpPr>
          <p:cNvPr id="184" name="Shape 184"/>
          <p:cNvSpPr/>
          <p:nvPr/>
        </p:nvSpPr>
        <p:spPr>
          <a:xfrm>
            <a:off x="1447800" y="2470867"/>
            <a:ext cx="7391399" cy="424731"/>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SzPct val="25000"/>
              <a:buNone/>
            </a:pPr>
            <a:r>
              <a:rPr lang="en-US" sz="2400" i="1">
                <a:solidFill>
                  <a:srgbClr val="FFFF66"/>
                </a:solidFill>
                <a:latin typeface="Calibri"/>
                <a:ea typeface="Calibri"/>
                <a:cs typeface="Calibri"/>
                <a:sym typeface="Calibri"/>
              </a:rPr>
              <a:t>Some categorical data can be ordered (e.g. geologic periods)</a:t>
            </a:r>
          </a:p>
        </p:txBody>
      </p:sp>
      <p:pic>
        <p:nvPicPr>
          <p:cNvPr id="185" name="Shape 185" descr="http://emilypothast.files.wordpress.com/2008/11/gurney-dinosaur-parade.jpg"/>
          <p:cNvPicPr preferRelativeResize="0"/>
          <p:nvPr/>
        </p:nvPicPr>
        <p:blipFill rotWithShape="1">
          <a:blip r:embed="rId3">
            <a:alphaModFix/>
          </a:blip>
          <a:srcRect/>
          <a:stretch/>
        </p:blipFill>
        <p:spPr>
          <a:xfrm>
            <a:off x="800100" y="2895600"/>
            <a:ext cx="7391399" cy="3658744"/>
          </a:xfrm>
          <a:prstGeom prst="rect">
            <a:avLst/>
          </a:prstGeom>
          <a:noFill/>
          <a:ln>
            <a:noFill/>
          </a:ln>
        </p:spPr>
      </p:pic>
      <p:sp>
        <p:nvSpPr>
          <p:cNvPr id="186" name="Shape 186"/>
          <p:cNvSpPr txBox="1"/>
          <p:nvPr/>
        </p:nvSpPr>
        <p:spPr>
          <a:xfrm>
            <a:off x="5791200" y="6553200"/>
            <a:ext cx="2702342" cy="27699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a:solidFill>
                  <a:srgbClr val="FFFF66"/>
                </a:solidFill>
                <a:latin typeface="Calibri"/>
                <a:ea typeface="Calibri"/>
                <a:cs typeface="Calibri"/>
                <a:sym typeface="Calibri"/>
              </a:rPr>
              <a:t>http://emilypothast.files.wordpress.com</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txBox="1"/>
          <p:nvPr/>
        </p:nvSpPr>
        <p:spPr>
          <a:xfrm>
            <a:off x="152400" y="76200"/>
            <a:ext cx="2750689"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Ordinal data</a:t>
            </a:r>
          </a:p>
        </p:txBody>
      </p:sp>
      <p:sp>
        <p:nvSpPr>
          <p:cNvPr id="193" name="Shape 193"/>
          <p:cNvSpPr/>
          <p:nvPr/>
        </p:nvSpPr>
        <p:spPr>
          <a:xfrm>
            <a:off x="834887" y="727764"/>
            <a:ext cx="7239000" cy="1077217"/>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rgbClr val="FFFF66"/>
                </a:solidFill>
                <a:latin typeface="Calibri"/>
                <a:ea typeface="Calibri"/>
                <a:cs typeface="Calibri"/>
                <a:sym typeface="Calibri"/>
              </a:rPr>
              <a:t>Numerical and implied rank order, but difference between levels is not defined.</a:t>
            </a:r>
          </a:p>
        </p:txBody>
      </p:sp>
      <p:pic>
        <p:nvPicPr>
          <p:cNvPr id="194" name="Shape 194" descr="http://teaching.concordia.ca/services/course-evaluations/part-time-faculty/images/Part-TimeFacultyCourseEvaluationSide1_001_000.jpg"/>
          <p:cNvPicPr preferRelativeResize="0"/>
          <p:nvPr/>
        </p:nvPicPr>
        <p:blipFill rotWithShape="1">
          <a:blip r:embed="rId3">
            <a:alphaModFix/>
          </a:blip>
          <a:srcRect/>
          <a:stretch/>
        </p:blipFill>
        <p:spPr>
          <a:xfrm>
            <a:off x="4936921" y="1905000"/>
            <a:ext cx="3654215" cy="455210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p:nvPr/>
        </p:nvSpPr>
        <p:spPr>
          <a:xfrm>
            <a:off x="457200" y="228600"/>
            <a:ext cx="2807179"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Interval data</a:t>
            </a:r>
          </a:p>
        </p:txBody>
      </p:sp>
      <p:sp>
        <p:nvSpPr>
          <p:cNvPr id="201" name="Shape 201"/>
          <p:cNvSpPr/>
          <p:nvPr/>
        </p:nvSpPr>
        <p:spPr>
          <a:xfrm>
            <a:off x="685800" y="936486"/>
            <a:ext cx="6553200" cy="4031872"/>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rgbClr val="FFFF66"/>
                </a:solidFill>
                <a:latin typeface="Calibri"/>
                <a:ea typeface="Calibri"/>
                <a:cs typeface="Calibri"/>
                <a:sym typeface="Calibri"/>
              </a:rPr>
              <a:t>Variables whose values can be compared by intervals, but not ratios</a:t>
            </a:r>
          </a:p>
          <a:p>
            <a:pPr marL="0" marR="0" lvl="0" indent="0" algn="l" rtl="0">
              <a:spcBef>
                <a:spcPts val="0"/>
              </a:spcBef>
              <a:buNone/>
            </a:pPr>
            <a:endParaRPr sz="3200">
              <a:solidFill>
                <a:srgbClr val="FFFF66"/>
              </a:solidFill>
              <a:latin typeface="Calibri"/>
              <a:ea typeface="Calibri"/>
              <a:cs typeface="Calibri"/>
              <a:sym typeface="Calibri"/>
            </a:endParaRPr>
          </a:p>
          <a:p>
            <a:pPr marL="0" marR="0" lvl="0" indent="0" algn="l" rtl="0">
              <a:spcBef>
                <a:spcPts val="0"/>
              </a:spcBef>
              <a:buSzPct val="25000"/>
              <a:buNone/>
            </a:pPr>
            <a:r>
              <a:rPr lang="en-US" sz="3200">
                <a:solidFill>
                  <a:srgbClr val="FFFF66"/>
                </a:solidFill>
                <a:latin typeface="Calibri"/>
                <a:ea typeface="Calibri"/>
                <a:cs typeface="Calibri"/>
                <a:sym typeface="Calibri"/>
              </a:rPr>
              <a:t>**No </a:t>
            </a:r>
            <a:r>
              <a:rPr lang="en-US" sz="3200" i="1">
                <a:solidFill>
                  <a:srgbClr val="FFFF66"/>
                </a:solidFill>
                <a:latin typeface="Calibri"/>
                <a:ea typeface="Calibri"/>
                <a:cs typeface="Calibri"/>
                <a:sym typeface="Calibri"/>
              </a:rPr>
              <a:t>meaningful </a:t>
            </a:r>
            <a:r>
              <a:rPr lang="en-US" sz="3200">
                <a:solidFill>
                  <a:srgbClr val="FFFF66"/>
                </a:solidFill>
                <a:latin typeface="Calibri"/>
                <a:ea typeface="Calibri"/>
                <a:cs typeface="Calibri"/>
                <a:sym typeface="Calibri"/>
              </a:rPr>
              <a:t>zero.**</a:t>
            </a:r>
          </a:p>
          <a:p>
            <a:pPr marL="0" marR="0" lvl="0" indent="0" algn="l" rtl="0">
              <a:spcBef>
                <a:spcPts val="0"/>
              </a:spcBef>
              <a:buSzPct val="25000"/>
              <a:buNone/>
            </a:pPr>
            <a:r>
              <a:rPr lang="en-US" sz="3200">
                <a:solidFill>
                  <a:srgbClr val="FFFF66"/>
                </a:solidFill>
                <a:latin typeface="Calibri"/>
                <a:ea typeface="Calibri"/>
                <a:cs typeface="Calibri"/>
                <a:sym typeface="Calibri"/>
              </a:rPr>
              <a:t> Can only add and subtract.</a:t>
            </a:r>
          </a:p>
          <a:p>
            <a:pPr marL="0" marR="0" lvl="0" indent="0" algn="l" rtl="0">
              <a:spcBef>
                <a:spcPts val="0"/>
              </a:spcBef>
              <a:buNone/>
            </a:pPr>
            <a:endParaRPr sz="3200">
              <a:solidFill>
                <a:srgbClr val="FFFF66"/>
              </a:solidFill>
              <a:latin typeface="Calibri"/>
              <a:ea typeface="Calibri"/>
              <a:cs typeface="Calibri"/>
              <a:sym typeface="Calibri"/>
            </a:endParaRPr>
          </a:p>
          <a:p>
            <a:pPr marL="0" marR="0" lvl="0" indent="0" algn="l" rtl="0">
              <a:spcBef>
                <a:spcPts val="0"/>
              </a:spcBef>
              <a:buSzPct val="25000"/>
              <a:buNone/>
            </a:pPr>
            <a:r>
              <a:rPr lang="en-US" sz="3200">
                <a:solidFill>
                  <a:srgbClr val="FFFF66"/>
                </a:solidFill>
                <a:latin typeface="Calibri"/>
                <a:ea typeface="Calibri"/>
                <a:cs typeface="Calibri"/>
                <a:sym typeface="Calibri"/>
              </a:rPr>
              <a:t>Examples: temperature, time (year or clock), IQ tests</a:t>
            </a:r>
          </a:p>
        </p:txBody>
      </p:sp>
      <p:pic>
        <p:nvPicPr>
          <p:cNvPr id="202" name="Shape 202" descr="http://www.acurite.com/media/catalog/product/cache/1/image/9df78eab33525d08d6e5fb8d27136e95/0/0/00338-800x800.jpg"/>
          <p:cNvPicPr preferRelativeResize="0"/>
          <p:nvPr/>
        </p:nvPicPr>
        <p:blipFill rotWithShape="1">
          <a:blip r:embed="rId3">
            <a:alphaModFix/>
          </a:blip>
          <a:srcRect l="36486" t="1753" r="36118"/>
          <a:stretch/>
        </p:blipFill>
        <p:spPr>
          <a:xfrm>
            <a:off x="7391400" y="1988633"/>
            <a:ext cx="1248937" cy="447907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p:nvPr/>
        </p:nvSpPr>
        <p:spPr>
          <a:xfrm>
            <a:off x="457200" y="228600"/>
            <a:ext cx="2299283"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Ratio data</a:t>
            </a:r>
          </a:p>
        </p:txBody>
      </p:sp>
      <p:sp>
        <p:nvSpPr>
          <p:cNvPr id="209" name="Shape 209"/>
          <p:cNvSpPr/>
          <p:nvPr/>
        </p:nvSpPr>
        <p:spPr>
          <a:xfrm>
            <a:off x="685800" y="936486"/>
            <a:ext cx="6553200" cy="1963613"/>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SzPct val="25000"/>
              <a:buNone/>
            </a:pPr>
            <a:r>
              <a:rPr lang="en-US" sz="3200">
                <a:solidFill>
                  <a:srgbClr val="FFFF66"/>
                </a:solidFill>
                <a:latin typeface="Calibri"/>
                <a:ea typeface="Calibri"/>
                <a:cs typeface="Calibri"/>
                <a:sym typeface="Calibri"/>
              </a:rPr>
              <a:t>Variables whose values can be compared by taking ratios</a:t>
            </a:r>
          </a:p>
          <a:p>
            <a:pPr marL="0" marR="0" lvl="0" indent="0" algn="l" rtl="0">
              <a:spcBef>
                <a:spcPts val="0"/>
              </a:spcBef>
              <a:buNone/>
            </a:pPr>
            <a:endParaRPr sz="3200">
              <a:solidFill>
                <a:srgbClr val="FFFF66"/>
              </a:solidFill>
              <a:latin typeface="Calibri"/>
              <a:ea typeface="Calibri"/>
              <a:cs typeface="Calibri"/>
              <a:sym typeface="Calibri"/>
            </a:endParaRPr>
          </a:p>
          <a:p>
            <a:pPr marL="0" marR="0" lvl="0" indent="0" algn="l" rtl="0">
              <a:spcBef>
                <a:spcPts val="0"/>
              </a:spcBef>
              <a:buSzPct val="25000"/>
              <a:buNone/>
            </a:pPr>
            <a:r>
              <a:rPr lang="en-US" sz="3200">
                <a:solidFill>
                  <a:srgbClr val="FFFF66"/>
                </a:solidFill>
                <a:latin typeface="Calibri"/>
                <a:ea typeface="Calibri"/>
                <a:cs typeface="Calibri"/>
                <a:sym typeface="Calibri"/>
              </a:rPr>
              <a:t>Can add, subtract, multiply, divide</a:t>
            </a:r>
          </a:p>
        </p:txBody>
      </p:sp>
      <p:pic>
        <p:nvPicPr>
          <p:cNvPr id="210" name="Shape 210" descr="http://www.ccg-gcc.gc.ca/folios/00028/images/inavtable4-eng.jpg"/>
          <p:cNvPicPr preferRelativeResize="0"/>
          <p:nvPr/>
        </p:nvPicPr>
        <p:blipFill rotWithShape="1">
          <a:blip r:embed="rId3">
            <a:alphaModFix/>
          </a:blip>
          <a:srcRect/>
          <a:stretch/>
        </p:blipFill>
        <p:spPr>
          <a:xfrm>
            <a:off x="2888650" y="3022100"/>
            <a:ext cx="6080400" cy="3805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p:nvPr/>
        </p:nvSpPr>
        <p:spPr>
          <a:xfrm>
            <a:off x="457200" y="228600"/>
            <a:ext cx="5021182"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Levels of measurement</a:t>
            </a:r>
          </a:p>
        </p:txBody>
      </p:sp>
      <p:sp>
        <p:nvSpPr>
          <p:cNvPr id="217" name="Shape 217"/>
          <p:cNvSpPr/>
          <p:nvPr/>
        </p:nvSpPr>
        <p:spPr>
          <a:xfrm>
            <a:off x="685800" y="936486"/>
            <a:ext cx="7772400" cy="4081116"/>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SzPct val="25000"/>
              <a:buNone/>
            </a:pPr>
            <a:r>
              <a:rPr lang="en-US" sz="3200">
                <a:solidFill>
                  <a:srgbClr val="FFFF66"/>
                </a:solidFill>
                <a:latin typeface="Calibri"/>
                <a:ea typeface="Calibri"/>
                <a:cs typeface="Calibri"/>
                <a:sym typeface="Calibri"/>
              </a:rPr>
              <a:t>What kind of data is it?</a:t>
            </a:r>
          </a:p>
          <a:p>
            <a:pPr marL="457200" marR="0" lvl="0" indent="-457200" algn="l" rtl="0">
              <a:lnSpc>
                <a:spcPct val="90000"/>
              </a:lnSpc>
              <a:spcBef>
                <a:spcPts val="0"/>
              </a:spcBef>
              <a:buClr>
                <a:srgbClr val="FFFF66"/>
              </a:buClr>
              <a:buSzPct val="100000"/>
              <a:buFont typeface="Arial"/>
              <a:buChar char="•"/>
            </a:pPr>
            <a:r>
              <a:rPr lang="en-US" sz="3200">
                <a:solidFill>
                  <a:srgbClr val="FFFF66"/>
                </a:solidFill>
                <a:latin typeface="Calibri"/>
                <a:ea typeface="Calibri"/>
                <a:cs typeface="Calibri"/>
                <a:sym typeface="Calibri"/>
              </a:rPr>
              <a:t>Letter grades on an essay exam</a:t>
            </a:r>
          </a:p>
          <a:p>
            <a:pPr marL="457200" marR="0" lvl="0" indent="-457200" algn="l" rtl="0">
              <a:lnSpc>
                <a:spcPct val="90000"/>
              </a:lnSpc>
              <a:spcBef>
                <a:spcPts val="0"/>
              </a:spcBef>
              <a:buClr>
                <a:srgbClr val="FFFF66"/>
              </a:buClr>
              <a:buSzPct val="100000"/>
              <a:buFont typeface="Arial"/>
              <a:buChar char="•"/>
            </a:pPr>
            <a:r>
              <a:rPr lang="en-US" sz="3200">
                <a:solidFill>
                  <a:srgbClr val="FFFF66"/>
                </a:solidFill>
                <a:latin typeface="Calibri"/>
                <a:ea typeface="Calibri"/>
                <a:cs typeface="Calibri"/>
                <a:sym typeface="Calibri"/>
              </a:rPr>
              <a:t>Year of an important event</a:t>
            </a:r>
          </a:p>
          <a:p>
            <a:pPr marL="457200" marR="0" lvl="0" indent="-457200" algn="l" rtl="0">
              <a:lnSpc>
                <a:spcPct val="90000"/>
              </a:lnSpc>
              <a:spcBef>
                <a:spcPts val="0"/>
              </a:spcBef>
              <a:buClr>
                <a:srgbClr val="FFFF66"/>
              </a:buClr>
              <a:buSzPct val="100000"/>
              <a:buFont typeface="Arial"/>
              <a:buChar char="•"/>
            </a:pPr>
            <a:r>
              <a:rPr lang="en-US" sz="3200">
                <a:solidFill>
                  <a:srgbClr val="FFFF66"/>
                </a:solidFill>
                <a:latin typeface="Calibri"/>
                <a:ea typeface="Calibri"/>
                <a:cs typeface="Calibri"/>
                <a:sym typeface="Calibri"/>
              </a:rPr>
              <a:t>Number of students from each country in a large course</a:t>
            </a:r>
          </a:p>
          <a:p>
            <a:pPr marL="457200" marR="0" lvl="0" indent="-457200" algn="l" rtl="0">
              <a:lnSpc>
                <a:spcPct val="90000"/>
              </a:lnSpc>
              <a:spcBef>
                <a:spcPts val="0"/>
              </a:spcBef>
              <a:buClr>
                <a:srgbClr val="FFFF66"/>
              </a:buClr>
              <a:buSzPct val="100000"/>
              <a:buFont typeface="Arial"/>
              <a:buChar char="•"/>
            </a:pPr>
            <a:r>
              <a:rPr lang="en-US" sz="3200">
                <a:solidFill>
                  <a:srgbClr val="FFFF66"/>
                </a:solidFill>
                <a:latin typeface="Calibri"/>
                <a:ea typeface="Calibri"/>
                <a:cs typeface="Calibri"/>
                <a:sym typeface="Calibri"/>
              </a:rPr>
              <a:t>Flavors of ice cream</a:t>
            </a:r>
          </a:p>
          <a:p>
            <a:pPr marL="457200" marR="0" lvl="0" indent="-457200" algn="l" rtl="0">
              <a:lnSpc>
                <a:spcPct val="90000"/>
              </a:lnSpc>
              <a:spcBef>
                <a:spcPts val="0"/>
              </a:spcBef>
              <a:buClr>
                <a:srgbClr val="FFFF66"/>
              </a:buClr>
              <a:buSzPct val="100000"/>
              <a:buFont typeface="Arial"/>
              <a:buChar char="•"/>
            </a:pPr>
            <a:r>
              <a:rPr lang="en-US" sz="3200">
                <a:solidFill>
                  <a:srgbClr val="FFFF66"/>
                </a:solidFill>
                <a:latin typeface="Calibri"/>
                <a:ea typeface="Calibri"/>
                <a:cs typeface="Calibri"/>
                <a:sym typeface="Calibri"/>
              </a:rPr>
              <a:t>Grams of fat in ice cream</a:t>
            </a:r>
          </a:p>
          <a:p>
            <a:pPr marL="457200" marR="0" lvl="0" indent="-457200" algn="l" rtl="0">
              <a:lnSpc>
                <a:spcPct val="90000"/>
              </a:lnSpc>
              <a:spcBef>
                <a:spcPts val="0"/>
              </a:spcBef>
              <a:buClr>
                <a:srgbClr val="FFFF66"/>
              </a:buClr>
              <a:buSzPct val="100000"/>
              <a:buFont typeface="Arial"/>
              <a:buChar char="•"/>
            </a:pPr>
            <a:r>
              <a:rPr lang="en-US" sz="3200">
                <a:solidFill>
                  <a:srgbClr val="FFFF66"/>
                </a:solidFill>
                <a:latin typeface="Calibri"/>
                <a:ea typeface="Calibri"/>
                <a:cs typeface="Calibri"/>
                <a:sym typeface="Calibri"/>
              </a:rPr>
              <a:t>% of consumers who prefer particular flavors of ice cream</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Shape 223" descr="http://www.six-sigma-material.com/images/DataMeasurements.GIF"/>
          <p:cNvPicPr preferRelativeResize="0"/>
          <p:nvPr/>
        </p:nvPicPr>
        <p:blipFill rotWithShape="1">
          <a:blip r:embed="rId3">
            <a:alphaModFix/>
          </a:blip>
          <a:srcRect/>
          <a:stretch/>
        </p:blipFill>
        <p:spPr>
          <a:xfrm>
            <a:off x="1802297" y="0"/>
            <a:ext cx="5665302" cy="6858000"/>
          </a:xfrm>
          <a:prstGeom prst="rect">
            <a:avLst/>
          </a:prstGeom>
          <a:noFill/>
          <a:ln>
            <a:noFill/>
          </a:ln>
        </p:spPr>
      </p:pic>
      <p:sp>
        <p:nvSpPr>
          <p:cNvPr id="224" name="Shape 224"/>
          <p:cNvSpPr/>
          <p:nvPr/>
        </p:nvSpPr>
        <p:spPr>
          <a:xfrm rot="5400000">
            <a:off x="6723295" y="5754600"/>
            <a:ext cx="1875577" cy="307777"/>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400">
                <a:solidFill>
                  <a:srgbClr val="FFFF66"/>
                </a:solidFill>
                <a:latin typeface="Calibri"/>
                <a:ea typeface="Calibri"/>
                <a:cs typeface="Calibri"/>
                <a:sym typeface="Calibri"/>
              </a:rPr>
              <a:t>six-sigma-material.com</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Shape 230"/>
          <p:cNvSpPr/>
          <p:nvPr/>
        </p:nvSpPr>
        <p:spPr>
          <a:xfrm>
            <a:off x="457200" y="336320"/>
            <a:ext cx="7772400" cy="1200329"/>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SzPct val="25000"/>
              <a:buNone/>
            </a:pPr>
            <a:r>
              <a:rPr lang="en-US" sz="4000">
                <a:solidFill>
                  <a:srgbClr val="FFFF66"/>
                </a:solidFill>
                <a:latin typeface="Calibri"/>
                <a:ea typeface="Calibri"/>
                <a:cs typeface="Calibri"/>
                <a:sym typeface="Calibri"/>
              </a:rPr>
              <a:t>Classify the data in our course survey</a:t>
            </a:r>
          </a:p>
        </p:txBody>
      </p:sp>
      <p:sp>
        <p:nvSpPr>
          <p:cNvPr id="231" name="Shape 231"/>
          <p:cNvSpPr/>
          <p:nvPr/>
        </p:nvSpPr>
        <p:spPr>
          <a:xfrm>
            <a:off x="490191" y="1723614"/>
            <a:ext cx="7079100" cy="3170100"/>
          </a:xfrm>
          <a:prstGeom prst="rect">
            <a:avLst/>
          </a:prstGeom>
          <a:noFill/>
          <a:ln>
            <a:noFill/>
          </a:ln>
        </p:spPr>
        <p:txBody>
          <a:bodyPr lIns="91425" tIns="45700" rIns="91425" bIns="45700" anchor="t" anchorCtr="0">
            <a:noAutofit/>
          </a:bodyPr>
          <a:lstStyle/>
          <a:p>
            <a:pPr marL="457200" marR="0" lvl="0" indent="-457200" algn="l" rtl="0">
              <a:spcBef>
                <a:spcPts val="0"/>
              </a:spcBef>
              <a:buClr>
                <a:srgbClr val="FFFF66"/>
              </a:buClr>
              <a:buSzPct val="100000"/>
              <a:buFont typeface="Arial"/>
              <a:buChar char="•"/>
            </a:pPr>
            <a:r>
              <a:rPr lang="en-US" sz="4000">
                <a:solidFill>
                  <a:srgbClr val="FFFF66"/>
                </a:solidFill>
                <a:latin typeface="Calibri"/>
                <a:ea typeface="Calibri"/>
                <a:cs typeface="Calibri"/>
                <a:sym typeface="Calibri"/>
              </a:rPr>
              <a:t>Cartegorical</a:t>
            </a:r>
          </a:p>
          <a:p>
            <a:pPr marL="457200" marR="0" lvl="0" indent="-457200" algn="l" rtl="0">
              <a:spcBef>
                <a:spcPts val="0"/>
              </a:spcBef>
              <a:buClr>
                <a:srgbClr val="FFFF66"/>
              </a:buClr>
              <a:buSzPct val="100000"/>
              <a:buFont typeface="Arial"/>
              <a:buChar char="•"/>
            </a:pPr>
            <a:r>
              <a:rPr lang="en-US" sz="4000">
                <a:solidFill>
                  <a:srgbClr val="FFFF66"/>
                </a:solidFill>
                <a:latin typeface="Calibri"/>
                <a:ea typeface="Calibri"/>
                <a:cs typeface="Calibri"/>
                <a:sym typeface="Calibri"/>
              </a:rPr>
              <a:t>Ordinal</a:t>
            </a:r>
          </a:p>
          <a:p>
            <a:pPr marL="457200" marR="0" lvl="0" indent="-457200" algn="l" rtl="0">
              <a:spcBef>
                <a:spcPts val="0"/>
              </a:spcBef>
              <a:buClr>
                <a:srgbClr val="FFFF66"/>
              </a:buClr>
              <a:buSzPct val="100000"/>
              <a:buFont typeface="Arial"/>
              <a:buChar char="•"/>
            </a:pPr>
            <a:r>
              <a:rPr lang="en-US" sz="4000">
                <a:solidFill>
                  <a:srgbClr val="FFFF66"/>
                </a:solidFill>
                <a:latin typeface="Calibri"/>
                <a:ea typeface="Calibri"/>
                <a:cs typeface="Calibri"/>
                <a:sym typeface="Calibri"/>
              </a:rPr>
              <a:t>Interval</a:t>
            </a:r>
          </a:p>
          <a:p>
            <a:pPr marL="457200" marR="0" lvl="0" indent="-457200" algn="l" rtl="0">
              <a:spcBef>
                <a:spcPts val="0"/>
              </a:spcBef>
              <a:buClr>
                <a:srgbClr val="FFFF66"/>
              </a:buClr>
              <a:buSzPct val="100000"/>
              <a:buFont typeface="Arial"/>
              <a:buChar char="•"/>
            </a:pPr>
            <a:r>
              <a:rPr lang="en-US" sz="4000">
                <a:solidFill>
                  <a:srgbClr val="FFFF66"/>
                </a:solidFill>
                <a:latin typeface="Calibri"/>
                <a:ea typeface="Calibri"/>
                <a:cs typeface="Calibri"/>
                <a:sym typeface="Calibri"/>
              </a:rPr>
              <a:t>Ratio</a:t>
            </a:r>
          </a:p>
          <a:p>
            <a:pPr marL="0" marR="0" lvl="0" indent="0" algn="l" rtl="0">
              <a:spcBef>
                <a:spcPts val="0"/>
              </a:spcBef>
              <a:buNone/>
            </a:pPr>
            <a:endParaRPr sz="4000">
              <a:solidFill>
                <a:srgbClr val="FFFF66"/>
              </a:solidFill>
              <a:latin typeface="Calibri"/>
              <a:ea typeface="Calibri"/>
              <a:cs typeface="Calibri"/>
              <a:sym typeface="Calibri"/>
            </a:endParaRPr>
          </a:p>
        </p:txBody>
      </p:sp>
      <p:sp>
        <p:nvSpPr>
          <p:cNvPr id="2" name="Rectangle 1"/>
          <p:cNvSpPr/>
          <p:nvPr/>
        </p:nvSpPr>
        <p:spPr>
          <a:xfrm>
            <a:off x="3713516" y="5533153"/>
            <a:ext cx="4572000" cy="738664"/>
          </a:xfrm>
          <a:prstGeom prst="rect">
            <a:avLst/>
          </a:prstGeom>
        </p:spPr>
        <p:txBody>
          <a:bodyPr>
            <a:spAutoFit/>
          </a:bodyPr>
          <a:lstStyle/>
          <a:p>
            <a:r>
              <a:rPr lang="en-US" dirty="0">
                <a:hlinkClick r:id="rId3"/>
              </a:rPr>
              <a:t>https://</a:t>
            </a:r>
            <a:r>
              <a:rPr lang="en-US" dirty="0" smtClean="0">
                <a:hlinkClick r:id="rId3"/>
              </a:rPr>
              <a:t>docs.google.com/spreadsheets/d/1K3LflwfRWIoWPCaZzghFZkUX-v9jXhdA3wYzSqEwShU/edit?usp=sharing</a:t>
            </a:r>
            <a:r>
              <a:rPr lang="en-US" dirty="0" smtClean="0"/>
              <a:t> </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Shape 238"/>
          <p:cNvSpPr txBox="1"/>
          <p:nvPr/>
        </p:nvSpPr>
        <p:spPr>
          <a:xfrm>
            <a:off x="175701" y="76200"/>
            <a:ext cx="8823000" cy="7080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Revisiting models of statistical thinking</a:t>
            </a:r>
          </a:p>
        </p:txBody>
      </p:sp>
      <p:sp>
        <p:nvSpPr>
          <p:cNvPr id="239" name="Shape 239"/>
          <p:cNvSpPr txBox="1"/>
          <p:nvPr/>
        </p:nvSpPr>
        <p:spPr>
          <a:xfrm>
            <a:off x="6917185" y="6041394"/>
            <a:ext cx="1856598" cy="26160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100">
                <a:solidFill>
                  <a:srgbClr val="FFFF66"/>
                </a:solidFill>
                <a:latin typeface="Calibri"/>
                <a:ea typeface="Calibri"/>
                <a:cs typeface="Calibri"/>
                <a:sym typeface="Calibri"/>
              </a:rPr>
              <a:t>http://www.soes.soton.ac.uk</a:t>
            </a:r>
          </a:p>
        </p:txBody>
      </p:sp>
      <p:pic>
        <p:nvPicPr>
          <p:cNvPr id="240" name="Shape 240"/>
          <p:cNvPicPr preferRelativeResize="0"/>
          <p:nvPr/>
        </p:nvPicPr>
        <p:blipFill rotWithShape="1">
          <a:blip r:embed="rId3">
            <a:alphaModFix/>
          </a:blip>
          <a:srcRect/>
          <a:stretch/>
        </p:blipFill>
        <p:spPr>
          <a:xfrm>
            <a:off x="1309012" y="1066800"/>
            <a:ext cx="6553200" cy="479412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Shape 246"/>
          <p:cNvSpPr txBox="1"/>
          <p:nvPr/>
        </p:nvSpPr>
        <p:spPr>
          <a:xfrm>
            <a:off x="175693" y="76200"/>
            <a:ext cx="7669800" cy="7080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Two models of statistical reasoning</a:t>
            </a:r>
          </a:p>
        </p:txBody>
      </p:sp>
      <p:sp>
        <p:nvSpPr>
          <p:cNvPr id="247" name="Shape 247"/>
          <p:cNvSpPr txBox="1"/>
          <p:nvPr/>
        </p:nvSpPr>
        <p:spPr>
          <a:xfrm>
            <a:off x="990600" y="784085"/>
            <a:ext cx="6360000" cy="646200"/>
          </a:xfrm>
          <a:prstGeom prst="rect">
            <a:avLst/>
          </a:prstGeom>
          <a:noFill/>
          <a:ln>
            <a:noFill/>
          </a:ln>
        </p:spPr>
        <p:txBody>
          <a:bodyPr lIns="91425" tIns="45700" rIns="91425" bIns="45700" anchor="t" anchorCtr="0">
            <a:noAutofit/>
          </a:bodyPr>
          <a:lstStyle/>
          <a:p>
            <a:pPr marL="742950" marR="0" lvl="0" indent="-742950" algn="l" rtl="0">
              <a:spcBef>
                <a:spcPts val="0"/>
              </a:spcBef>
              <a:buClr>
                <a:srgbClr val="FFFF66"/>
              </a:buClr>
              <a:buSzPct val="100000"/>
              <a:buFont typeface="Calibri"/>
              <a:buAutoNum type="arabicPeriod"/>
            </a:pPr>
            <a:r>
              <a:rPr lang="en-US" sz="3600">
                <a:solidFill>
                  <a:srgbClr val="FFFF66"/>
                </a:solidFill>
                <a:latin typeface="Calibri"/>
                <a:ea typeface="Calibri"/>
                <a:cs typeface="Calibri"/>
                <a:sym typeface="Calibri"/>
              </a:rPr>
              <a:t>Deductive/Hypothesis driven</a:t>
            </a:r>
          </a:p>
        </p:txBody>
      </p:sp>
      <p:sp>
        <p:nvSpPr>
          <p:cNvPr id="248" name="Shape 248"/>
          <p:cNvSpPr txBox="1"/>
          <p:nvPr/>
        </p:nvSpPr>
        <p:spPr>
          <a:xfrm>
            <a:off x="3505200" y="1612611"/>
            <a:ext cx="1352100" cy="5847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rgbClr val="FFFF66"/>
                </a:solidFill>
                <a:latin typeface="Calibri"/>
                <a:ea typeface="Calibri"/>
                <a:cs typeface="Calibri"/>
                <a:sym typeface="Calibri"/>
              </a:rPr>
              <a:t>Theory</a:t>
            </a:r>
          </a:p>
        </p:txBody>
      </p:sp>
      <p:sp>
        <p:nvSpPr>
          <p:cNvPr id="249" name="Shape 249"/>
          <p:cNvSpPr txBox="1"/>
          <p:nvPr/>
        </p:nvSpPr>
        <p:spPr>
          <a:xfrm>
            <a:off x="6019800" y="3200400"/>
            <a:ext cx="2125800" cy="5847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rgbClr val="FFFF66"/>
                </a:solidFill>
                <a:latin typeface="Calibri"/>
                <a:ea typeface="Calibri"/>
                <a:cs typeface="Calibri"/>
                <a:sym typeface="Calibri"/>
              </a:rPr>
              <a:t>Hypothesis </a:t>
            </a:r>
          </a:p>
        </p:txBody>
      </p:sp>
      <p:sp>
        <p:nvSpPr>
          <p:cNvPr id="250" name="Shape 250"/>
          <p:cNvSpPr txBox="1"/>
          <p:nvPr/>
        </p:nvSpPr>
        <p:spPr>
          <a:xfrm>
            <a:off x="3129775" y="5181600"/>
            <a:ext cx="2103000" cy="5847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rgbClr val="FFFF66"/>
                </a:solidFill>
                <a:latin typeface="Calibri"/>
                <a:ea typeface="Calibri"/>
                <a:cs typeface="Calibri"/>
                <a:sym typeface="Calibri"/>
              </a:rPr>
              <a:t>Experiment</a:t>
            </a:r>
          </a:p>
        </p:txBody>
      </p:sp>
      <p:sp>
        <p:nvSpPr>
          <p:cNvPr id="251" name="Shape 251"/>
          <p:cNvSpPr txBox="1"/>
          <p:nvPr/>
        </p:nvSpPr>
        <p:spPr>
          <a:xfrm>
            <a:off x="762000" y="3200399"/>
            <a:ext cx="1527300" cy="5847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rgbClr val="FFFF66"/>
                </a:solidFill>
                <a:latin typeface="Calibri"/>
                <a:ea typeface="Calibri"/>
                <a:cs typeface="Calibri"/>
                <a:sym typeface="Calibri"/>
              </a:rPr>
              <a:t>Analysis</a:t>
            </a:r>
          </a:p>
        </p:txBody>
      </p:sp>
      <p:sp>
        <p:nvSpPr>
          <p:cNvPr id="252" name="Shape 252"/>
          <p:cNvSpPr/>
          <p:nvPr/>
        </p:nvSpPr>
        <p:spPr>
          <a:xfrm rot="5400000">
            <a:off x="5471849" y="1356933"/>
            <a:ext cx="1460100" cy="2226600"/>
          </a:xfrm>
          <a:prstGeom prst="bentArrow">
            <a:avLst>
              <a:gd name="adj1" fmla="val 25000"/>
              <a:gd name="adj2" fmla="val 22817"/>
              <a:gd name="adj3" fmla="val 25000"/>
              <a:gd name="adj4" fmla="val 43750"/>
            </a:avLst>
          </a:prstGeom>
          <a:solidFill>
            <a:srgbClr val="DDD9C3"/>
          </a:solidFill>
          <a:ln w="25400"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dk1"/>
              </a:solidFill>
              <a:latin typeface="Calibri"/>
              <a:ea typeface="Calibri"/>
              <a:cs typeface="Calibri"/>
              <a:sym typeface="Calibri"/>
            </a:endParaRPr>
          </a:p>
        </p:txBody>
      </p:sp>
      <p:sp>
        <p:nvSpPr>
          <p:cNvPr id="253" name="Shape 253"/>
          <p:cNvSpPr/>
          <p:nvPr/>
        </p:nvSpPr>
        <p:spPr>
          <a:xfrm rot="10800000">
            <a:off x="5333999" y="3817498"/>
            <a:ext cx="1905000" cy="2049900"/>
          </a:xfrm>
          <a:prstGeom prst="bentArrow">
            <a:avLst>
              <a:gd name="adj1" fmla="val 25000"/>
              <a:gd name="adj2" fmla="val 22817"/>
              <a:gd name="adj3" fmla="val 25000"/>
              <a:gd name="adj4" fmla="val 43750"/>
            </a:avLst>
          </a:prstGeom>
          <a:solidFill>
            <a:srgbClr val="DDD9C3"/>
          </a:solidFill>
          <a:ln w="25400"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dk1"/>
              </a:solidFill>
              <a:latin typeface="Calibri"/>
              <a:ea typeface="Calibri"/>
              <a:cs typeface="Calibri"/>
              <a:sym typeface="Calibri"/>
            </a:endParaRPr>
          </a:p>
        </p:txBody>
      </p:sp>
      <p:sp>
        <p:nvSpPr>
          <p:cNvPr id="254" name="Shape 254"/>
          <p:cNvSpPr/>
          <p:nvPr/>
        </p:nvSpPr>
        <p:spPr>
          <a:xfrm rot="-5400000">
            <a:off x="1226948" y="3749849"/>
            <a:ext cx="1676400" cy="1949100"/>
          </a:xfrm>
          <a:prstGeom prst="bentArrow">
            <a:avLst>
              <a:gd name="adj1" fmla="val 25000"/>
              <a:gd name="adj2" fmla="val 22817"/>
              <a:gd name="adj3" fmla="val 25000"/>
              <a:gd name="adj4" fmla="val 43750"/>
            </a:avLst>
          </a:prstGeom>
          <a:solidFill>
            <a:srgbClr val="DDD9C3"/>
          </a:solidFill>
          <a:ln w="25400"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dk1"/>
              </a:solidFill>
              <a:latin typeface="Calibri"/>
              <a:ea typeface="Calibri"/>
              <a:cs typeface="Calibri"/>
              <a:sym typeface="Calibri"/>
            </a:endParaRPr>
          </a:p>
        </p:txBody>
      </p:sp>
      <p:sp>
        <p:nvSpPr>
          <p:cNvPr id="255" name="Shape 255"/>
          <p:cNvSpPr/>
          <p:nvPr/>
        </p:nvSpPr>
        <p:spPr>
          <a:xfrm>
            <a:off x="1219200" y="1549294"/>
            <a:ext cx="2193600" cy="1651200"/>
          </a:xfrm>
          <a:prstGeom prst="bentArrow">
            <a:avLst>
              <a:gd name="adj1" fmla="val 25000"/>
              <a:gd name="adj2" fmla="val 22817"/>
              <a:gd name="adj3" fmla="val 25000"/>
              <a:gd name="adj4" fmla="val 43750"/>
            </a:avLst>
          </a:prstGeom>
          <a:solidFill>
            <a:srgbClr val="DDD9C3"/>
          </a:solidFill>
          <a:ln w="25400" cap="flat" cmpd="sng">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txBox="1"/>
          <p:nvPr/>
        </p:nvSpPr>
        <p:spPr>
          <a:xfrm>
            <a:off x="762000" y="609600"/>
            <a:ext cx="7315200" cy="317009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Setting the stage:</a:t>
            </a:r>
          </a:p>
          <a:p>
            <a:pPr marL="0" marR="0" lvl="0" indent="0" algn="l" rtl="0">
              <a:spcBef>
                <a:spcPts val="0"/>
              </a:spcBef>
              <a:buNone/>
            </a:pPr>
            <a:endParaRPr sz="4000">
              <a:solidFill>
                <a:srgbClr val="FFFF66"/>
              </a:solidFill>
              <a:latin typeface="Calibri"/>
              <a:ea typeface="Calibri"/>
              <a:cs typeface="Calibri"/>
              <a:sym typeface="Calibri"/>
            </a:endParaRPr>
          </a:p>
          <a:p>
            <a:pPr marL="0" marR="0" lvl="0" indent="0" algn="l" rtl="0">
              <a:spcBef>
                <a:spcPts val="0"/>
              </a:spcBef>
              <a:buSzPct val="25000"/>
              <a:buNone/>
            </a:pPr>
            <a:r>
              <a:rPr lang="en-US" sz="4000">
                <a:solidFill>
                  <a:srgbClr val="FFFF66"/>
                </a:solidFill>
                <a:latin typeface="Calibri"/>
                <a:ea typeface="Calibri"/>
                <a:cs typeface="Calibri"/>
                <a:sym typeface="Calibri"/>
              </a:rPr>
              <a:t>Write down a research question you’re currently interested in pursuing.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Shape 261"/>
          <p:cNvSpPr txBox="1"/>
          <p:nvPr/>
        </p:nvSpPr>
        <p:spPr>
          <a:xfrm>
            <a:off x="175693" y="76200"/>
            <a:ext cx="7669791"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Two models of statistical reasoning</a:t>
            </a:r>
          </a:p>
        </p:txBody>
      </p:sp>
      <p:sp>
        <p:nvSpPr>
          <p:cNvPr id="262" name="Shape 262"/>
          <p:cNvSpPr txBox="1"/>
          <p:nvPr/>
        </p:nvSpPr>
        <p:spPr>
          <a:xfrm>
            <a:off x="7391400" y="5715000"/>
            <a:ext cx="429926" cy="26160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100">
                <a:solidFill>
                  <a:schemeClr val="lt1"/>
                </a:solidFill>
                <a:latin typeface="Calibri"/>
                <a:ea typeface="Calibri"/>
                <a:cs typeface="Calibri"/>
                <a:sym typeface="Calibri"/>
              </a:rPr>
              <a:t>ESRI</a:t>
            </a:r>
          </a:p>
        </p:txBody>
      </p:sp>
      <p:pic>
        <p:nvPicPr>
          <p:cNvPr id="263" name="Shape 263"/>
          <p:cNvPicPr preferRelativeResize="0"/>
          <p:nvPr/>
        </p:nvPicPr>
        <p:blipFill rotWithShape="1">
          <a:blip r:embed="rId3">
            <a:alphaModFix/>
          </a:blip>
          <a:srcRect/>
          <a:stretch/>
        </p:blipFill>
        <p:spPr>
          <a:xfrm>
            <a:off x="239202" y="1600200"/>
            <a:ext cx="8742872" cy="4698301"/>
          </a:xfrm>
          <a:prstGeom prst="rect">
            <a:avLst/>
          </a:prstGeom>
          <a:noFill/>
          <a:ln>
            <a:noFill/>
          </a:ln>
        </p:spPr>
      </p:pic>
      <p:sp>
        <p:nvSpPr>
          <p:cNvPr id="264" name="Shape 264"/>
          <p:cNvSpPr txBox="1"/>
          <p:nvPr/>
        </p:nvSpPr>
        <p:spPr>
          <a:xfrm>
            <a:off x="990600" y="784085"/>
            <a:ext cx="6512937"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rgbClr val="FFFF66"/>
                </a:solidFill>
                <a:latin typeface="Calibri"/>
                <a:ea typeface="Calibri"/>
                <a:cs typeface="Calibri"/>
                <a:sym typeface="Calibri"/>
              </a:rPr>
              <a:t>2. Inductive/Exploratory Data Analysis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Shape 270"/>
          <p:cNvSpPr txBox="1"/>
          <p:nvPr/>
        </p:nvSpPr>
        <p:spPr>
          <a:xfrm>
            <a:off x="381000" y="76200"/>
            <a:ext cx="6107377"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rgbClr val="FFFF66"/>
                </a:solidFill>
                <a:latin typeface="Calibri"/>
                <a:ea typeface="Calibri"/>
                <a:cs typeface="Calibri"/>
                <a:sym typeface="Calibri"/>
              </a:rPr>
              <a:t>Inductive/Exploratory Data Analysis</a:t>
            </a:r>
          </a:p>
        </p:txBody>
      </p:sp>
      <p:pic>
        <p:nvPicPr>
          <p:cNvPr id="271" name="Shape 271" descr="http://upload.wikimedia.org/wikipedia/en/e/e9/John_Tukey.jpg"/>
          <p:cNvPicPr preferRelativeResize="0"/>
          <p:nvPr/>
        </p:nvPicPr>
        <p:blipFill rotWithShape="1">
          <a:blip r:embed="rId3">
            <a:alphaModFix/>
          </a:blip>
          <a:srcRect/>
          <a:stretch/>
        </p:blipFill>
        <p:spPr>
          <a:xfrm>
            <a:off x="533400" y="1619249"/>
            <a:ext cx="2819400" cy="3429569"/>
          </a:xfrm>
          <a:prstGeom prst="rect">
            <a:avLst/>
          </a:prstGeom>
          <a:noFill/>
          <a:ln>
            <a:noFill/>
          </a:ln>
        </p:spPr>
      </p:pic>
      <p:sp>
        <p:nvSpPr>
          <p:cNvPr id="272" name="Shape 272"/>
          <p:cNvSpPr txBox="1"/>
          <p:nvPr/>
        </p:nvSpPr>
        <p:spPr>
          <a:xfrm>
            <a:off x="3429000" y="1676400"/>
            <a:ext cx="2009267" cy="58477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a:solidFill>
                  <a:srgbClr val="FFFF66"/>
                </a:solidFill>
                <a:latin typeface="Calibri"/>
                <a:ea typeface="Calibri"/>
                <a:cs typeface="Calibri"/>
                <a:sym typeface="Calibri"/>
              </a:rPr>
              <a:t>John Tukey</a:t>
            </a:r>
          </a:p>
        </p:txBody>
      </p:sp>
      <p:sp>
        <p:nvSpPr>
          <p:cNvPr id="273" name="Shape 273"/>
          <p:cNvSpPr/>
          <p:nvPr/>
        </p:nvSpPr>
        <p:spPr>
          <a:xfrm>
            <a:off x="3644384" y="3051496"/>
            <a:ext cx="4572000" cy="2062103"/>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dirty="0">
                <a:solidFill>
                  <a:srgbClr val="FFFF66"/>
                </a:solidFill>
                <a:latin typeface="Calibri"/>
                <a:ea typeface="Calibri"/>
                <a:cs typeface="Calibri"/>
                <a:sym typeface="Calibri"/>
              </a:rPr>
              <a:t>“Numerical quantities focus on expected values, graphical summaries on unexpected values.”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1723" y="522739"/>
            <a:ext cx="8995538" cy="5467000"/>
          </a:xfrm>
          <a:prstGeom prst="rect">
            <a:avLst/>
          </a:prstGeom>
        </p:spPr>
      </p:pic>
      <p:sp>
        <p:nvSpPr>
          <p:cNvPr id="3" name="TextBox 2"/>
          <p:cNvSpPr txBox="1"/>
          <p:nvPr/>
        </p:nvSpPr>
        <p:spPr>
          <a:xfrm>
            <a:off x="4009938" y="6140741"/>
            <a:ext cx="4216219" cy="584775"/>
          </a:xfrm>
          <a:prstGeom prst="rect">
            <a:avLst/>
          </a:prstGeom>
          <a:noFill/>
        </p:spPr>
        <p:txBody>
          <a:bodyPr wrap="none" rtlCol="0">
            <a:spAutoFit/>
          </a:bodyPr>
          <a:lstStyle/>
          <a:p>
            <a:r>
              <a:rPr lang="en-US" sz="3200" dirty="0" smtClean="0">
                <a:hlinkClick r:id="rId4"/>
              </a:rPr>
              <a:t>Tukey and </a:t>
            </a:r>
            <a:r>
              <a:rPr lang="en-US" sz="3200" dirty="0" err="1" smtClean="0">
                <a:hlinkClick r:id="rId4"/>
              </a:rPr>
              <a:t>visulization</a:t>
            </a:r>
            <a:endParaRPr lang="en-US" sz="32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278"/>
        <p:cNvGrpSpPr/>
        <p:nvPr/>
      </p:nvGrpSpPr>
      <p:grpSpPr>
        <a:xfrm>
          <a:off x="0" y="0"/>
          <a:ext cx="0" cy="0"/>
          <a:chOff x="0" y="0"/>
          <a:chExt cx="0" cy="0"/>
        </a:xfrm>
      </p:grpSpPr>
      <p:sp>
        <p:nvSpPr>
          <p:cNvPr id="279" name="Shape 279"/>
          <p:cNvSpPr txBox="1"/>
          <p:nvPr/>
        </p:nvSpPr>
        <p:spPr>
          <a:xfrm>
            <a:off x="457200" y="533400"/>
            <a:ext cx="8305799" cy="2062103"/>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dirty="0">
                <a:solidFill>
                  <a:srgbClr val="FFFF66"/>
                </a:solidFill>
                <a:latin typeface="Calibri"/>
                <a:ea typeface="Calibri"/>
                <a:cs typeface="Calibri"/>
                <a:sym typeface="Calibri"/>
              </a:rPr>
              <a:t>Tukey encouraged the development of the S programming language at Bell Labs.</a:t>
            </a:r>
          </a:p>
          <a:p>
            <a:pPr marL="0" marR="0" lvl="0" indent="0" algn="l" rtl="0">
              <a:spcBef>
                <a:spcPts val="0"/>
              </a:spcBef>
              <a:buNone/>
            </a:pPr>
            <a:endParaRPr sz="3200" dirty="0">
              <a:solidFill>
                <a:srgbClr val="FFFF66"/>
              </a:solidFill>
              <a:latin typeface="Calibri"/>
              <a:ea typeface="Calibri"/>
              <a:cs typeface="Calibri"/>
              <a:sym typeface="Calibri"/>
            </a:endParaRPr>
          </a:p>
          <a:p>
            <a:pPr marL="0" marR="0" lvl="0" indent="0" algn="l" rtl="0">
              <a:spcBef>
                <a:spcPts val="0"/>
              </a:spcBef>
              <a:buSzPct val="25000"/>
              <a:buNone/>
            </a:pPr>
            <a:r>
              <a:rPr lang="en-US" sz="3200" dirty="0">
                <a:solidFill>
                  <a:srgbClr val="FFFF66"/>
                </a:solidFill>
                <a:latin typeface="Calibri"/>
                <a:ea typeface="Calibri"/>
                <a:cs typeface="Calibri"/>
                <a:sym typeface="Calibri"/>
              </a:rPr>
              <a:t>R is one descendent of this S software package.</a:t>
            </a:r>
          </a:p>
        </p:txBody>
      </p:sp>
      <p:pic>
        <p:nvPicPr>
          <p:cNvPr id="280" name="Shape 280"/>
          <p:cNvPicPr preferRelativeResize="0"/>
          <p:nvPr/>
        </p:nvPicPr>
        <p:blipFill rotWithShape="1">
          <a:blip r:embed="rId3">
            <a:alphaModFix/>
          </a:blip>
          <a:srcRect/>
          <a:stretch/>
        </p:blipFill>
        <p:spPr>
          <a:xfrm>
            <a:off x="473697" y="2743200"/>
            <a:ext cx="2638424" cy="2066924"/>
          </a:xfrm>
          <a:prstGeom prst="rect">
            <a:avLst/>
          </a:prstGeom>
          <a:noFill/>
          <a:ln>
            <a:noFill/>
          </a:ln>
        </p:spPr>
      </p:pic>
      <p:pic>
        <p:nvPicPr>
          <p:cNvPr id="281" name="Shape 281" descr="http://developer.r-project.org/Logo/Rlogo-2.png"/>
          <p:cNvPicPr preferRelativeResize="0"/>
          <p:nvPr/>
        </p:nvPicPr>
        <p:blipFill rotWithShape="1">
          <a:blip r:embed="rId4">
            <a:alphaModFix/>
          </a:blip>
          <a:srcRect/>
          <a:stretch/>
        </p:blipFill>
        <p:spPr>
          <a:xfrm>
            <a:off x="5202382" y="3810000"/>
            <a:ext cx="3691370" cy="2800349"/>
          </a:xfrm>
          <a:prstGeom prst="rect">
            <a:avLst/>
          </a:prstGeom>
          <a:noFill/>
          <a:ln>
            <a:noFill/>
          </a:ln>
        </p:spPr>
      </p:pic>
      <p:cxnSp>
        <p:nvCxnSpPr>
          <p:cNvPr id="282" name="Shape 282"/>
          <p:cNvCxnSpPr/>
          <p:nvPr/>
        </p:nvCxnSpPr>
        <p:spPr>
          <a:xfrm>
            <a:off x="3657600" y="4267200"/>
            <a:ext cx="1219199" cy="542925"/>
          </a:xfrm>
          <a:prstGeom prst="straightConnector1">
            <a:avLst/>
          </a:prstGeom>
          <a:noFill/>
          <a:ln w="76200" cap="flat" cmpd="sng">
            <a:solidFill>
              <a:srgbClr val="FF0000"/>
            </a:solidFill>
            <a:prstDash val="solid"/>
            <a:round/>
            <a:headEnd type="none" w="med" len="med"/>
            <a:tailEnd type="stealth" w="lg" len="lg"/>
          </a:ln>
        </p:spPr>
      </p:cxnSp>
    </p:spTree>
    <p:extLst>
      <p:ext uri="{BB962C8B-B14F-4D97-AF65-F5344CB8AC3E}">
        <p14:creationId xmlns:p14="http://schemas.microsoft.com/office/powerpoint/2010/main" val="15043943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1026" name="Picture 2" descr="Image result for exploratory data analysi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74" y="838899"/>
            <a:ext cx="9131926" cy="506695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4928533" y="6020981"/>
            <a:ext cx="4572000" cy="738664"/>
          </a:xfrm>
          <a:prstGeom prst="rect">
            <a:avLst/>
          </a:prstGeom>
        </p:spPr>
        <p:txBody>
          <a:bodyPr>
            <a:spAutoFit/>
          </a:bodyPr>
          <a:lstStyle/>
          <a:p>
            <a:r>
              <a:rPr lang="en-US" dirty="0">
                <a:hlinkClick r:id="rId4"/>
              </a:rPr>
              <a:t>https://</a:t>
            </a:r>
            <a:r>
              <a:rPr lang="en-US" dirty="0" smtClean="0">
                <a:hlinkClick r:id="rId4"/>
              </a:rPr>
              <a:t>medium.com/bahmni-blog/introduction-to-exploratory-data-analysis-of-bahmni-using-r-6c186fd6f010</a:t>
            </a:r>
            <a:r>
              <a:rPr lang="en-US" dirty="0" smtClean="0"/>
              <a:t> </a:t>
            </a:r>
            <a:endParaRPr lang="en-US" dirty="0"/>
          </a:p>
        </p:txBody>
      </p:sp>
    </p:spTree>
    <p:extLst>
      <p:ext uri="{BB962C8B-B14F-4D97-AF65-F5344CB8AC3E}">
        <p14:creationId xmlns:p14="http://schemas.microsoft.com/office/powerpoint/2010/main" val="35708963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Shape 279"/>
          <p:cNvSpPr txBox="1"/>
          <p:nvPr/>
        </p:nvSpPr>
        <p:spPr>
          <a:xfrm>
            <a:off x="457200" y="72006"/>
            <a:ext cx="8305799" cy="2062103"/>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dirty="0" smtClean="0">
                <a:solidFill>
                  <a:srgbClr val="FFFF66"/>
                </a:solidFill>
                <a:latin typeface="Calibri"/>
                <a:ea typeface="Calibri"/>
                <a:cs typeface="Calibri"/>
                <a:sym typeface="Calibri"/>
              </a:rPr>
              <a:t>What’s easier to understand?</a:t>
            </a:r>
            <a:endParaRPr lang="en-US" sz="3200" dirty="0">
              <a:solidFill>
                <a:srgbClr val="FFFF66"/>
              </a:solidFill>
              <a:latin typeface="Calibri"/>
              <a:ea typeface="Calibri"/>
              <a:cs typeface="Calibri"/>
              <a:sym typeface="Calibri"/>
            </a:endParaRPr>
          </a:p>
        </p:txBody>
      </p:sp>
      <p:pic>
        <p:nvPicPr>
          <p:cNvPr id="4" name="Picture 3"/>
          <p:cNvPicPr>
            <a:picLocks noChangeAspect="1"/>
          </p:cNvPicPr>
          <p:nvPr/>
        </p:nvPicPr>
        <p:blipFill>
          <a:blip r:embed="rId3"/>
          <a:stretch>
            <a:fillRect/>
          </a:stretch>
        </p:blipFill>
        <p:spPr>
          <a:xfrm>
            <a:off x="519768" y="781963"/>
            <a:ext cx="3003609" cy="5921048"/>
          </a:xfrm>
          <a:prstGeom prst="rect">
            <a:avLst/>
          </a:prstGeom>
        </p:spPr>
      </p:pic>
      <p:pic>
        <p:nvPicPr>
          <p:cNvPr id="5" name="Picture 4"/>
          <p:cNvPicPr>
            <a:picLocks noChangeAspect="1"/>
          </p:cNvPicPr>
          <p:nvPr/>
        </p:nvPicPr>
        <p:blipFill>
          <a:blip r:embed="rId4"/>
          <a:stretch>
            <a:fillRect/>
          </a:stretch>
        </p:blipFill>
        <p:spPr>
          <a:xfrm>
            <a:off x="4610099" y="896303"/>
            <a:ext cx="3758318" cy="3093679"/>
          </a:xfrm>
          <a:prstGeom prst="rect">
            <a:avLst/>
          </a:prstGeom>
        </p:spPr>
      </p:pic>
      <p:pic>
        <p:nvPicPr>
          <p:cNvPr id="6" name="Picture 5"/>
          <p:cNvPicPr>
            <a:picLocks noChangeAspect="1"/>
          </p:cNvPicPr>
          <p:nvPr/>
        </p:nvPicPr>
        <p:blipFill>
          <a:blip r:embed="rId5"/>
          <a:stretch>
            <a:fillRect/>
          </a:stretch>
        </p:blipFill>
        <p:spPr>
          <a:xfrm>
            <a:off x="4454579" y="4198271"/>
            <a:ext cx="3531740" cy="2424226"/>
          </a:xfrm>
          <a:prstGeom prst="rect">
            <a:avLst/>
          </a:prstGeom>
        </p:spPr>
      </p:pic>
    </p:spTree>
    <p:extLst>
      <p:ext uri="{BB962C8B-B14F-4D97-AF65-F5344CB8AC3E}">
        <p14:creationId xmlns:p14="http://schemas.microsoft.com/office/powerpoint/2010/main" val="5441676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Shape 279"/>
          <p:cNvSpPr txBox="1"/>
          <p:nvPr/>
        </p:nvSpPr>
        <p:spPr>
          <a:xfrm>
            <a:off x="457200" y="533400"/>
            <a:ext cx="8305799" cy="2062103"/>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3200" dirty="0" smtClean="0">
                <a:solidFill>
                  <a:srgbClr val="FFFF66"/>
                </a:solidFill>
                <a:latin typeface="Calibri"/>
                <a:ea typeface="Calibri"/>
                <a:cs typeface="Calibri"/>
                <a:sym typeface="Calibri"/>
              </a:rPr>
              <a:t>The “tidyverse” provides a set of tools for managing and visualizing complex datasets.</a:t>
            </a:r>
            <a:endParaRPr lang="en-US" sz="3200" dirty="0">
              <a:solidFill>
                <a:srgbClr val="FFFF66"/>
              </a:solidFill>
              <a:latin typeface="Calibri"/>
              <a:ea typeface="Calibri"/>
              <a:cs typeface="Calibri"/>
              <a:sym typeface="Calibri"/>
            </a:endParaRPr>
          </a:p>
        </p:txBody>
      </p:sp>
      <p:pic>
        <p:nvPicPr>
          <p:cNvPr id="2" name="Picture 1"/>
          <p:cNvPicPr>
            <a:picLocks noChangeAspect="1"/>
          </p:cNvPicPr>
          <p:nvPr/>
        </p:nvPicPr>
        <p:blipFill>
          <a:blip r:embed="rId3"/>
          <a:stretch>
            <a:fillRect/>
          </a:stretch>
        </p:blipFill>
        <p:spPr>
          <a:xfrm>
            <a:off x="201291" y="1843151"/>
            <a:ext cx="8561708" cy="4099880"/>
          </a:xfrm>
          <a:prstGeom prst="rect">
            <a:avLst/>
          </a:prstGeom>
        </p:spPr>
      </p:pic>
      <p:sp>
        <p:nvSpPr>
          <p:cNvPr id="3" name="Rectangle 2"/>
          <p:cNvSpPr/>
          <p:nvPr/>
        </p:nvSpPr>
        <p:spPr>
          <a:xfrm>
            <a:off x="5535708" y="6030105"/>
            <a:ext cx="2853666" cy="307777"/>
          </a:xfrm>
          <a:prstGeom prst="rect">
            <a:avLst/>
          </a:prstGeom>
        </p:spPr>
        <p:txBody>
          <a:bodyPr wrap="none">
            <a:spAutoFit/>
          </a:bodyPr>
          <a:lstStyle/>
          <a:p>
            <a:r>
              <a:rPr lang="en-US" dirty="0">
                <a:hlinkClick r:id="rId4"/>
              </a:rPr>
              <a:t>https://</a:t>
            </a:r>
            <a:r>
              <a:rPr lang="en-US" dirty="0" smtClean="0">
                <a:hlinkClick r:id="rId4"/>
              </a:rPr>
              <a:t>youtu.be/ZdPNBF6GWBw</a:t>
            </a:r>
            <a:r>
              <a:rPr lang="en-US" dirty="0" smtClean="0"/>
              <a:t> </a:t>
            </a:r>
            <a:endParaRPr lang="en-US" dirty="0"/>
          </a:p>
        </p:txBody>
      </p:sp>
    </p:spTree>
    <p:extLst>
      <p:ext uri="{BB962C8B-B14F-4D97-AF65-F5344CB8AC3E}">
        <p14:creationId xmlns:p14="http://schemas.microsoft.com/office/powerpoint/2010/main" val="1630343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p:nvPr/>
        </p:nvSpPr>
        <p:spPr>
          <a:xfrm>
            <a:off x="609600" y="304800"/>
            <a:ext cx="7848599" cy="1421927"/>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SzPct val="25000"/>
              <a:buNone/>
            </a:pPr>
            <a:r>
              <a:rPr lang="en-US" sz="3200" b="1">
                <a:solidFill>
                  <a:srgbClr val="FFFF66"/>
                </a:solidFill>
                <a:latin typeface="Calibri"/>
                <a:ea typeface="Calibri"/>
                <a:cs typeface="Calibri"/>
                <a:sym typeface="Calibri"/>
              </a:rPr>
              <a:t>Variable</a:t>
            </a:r>
            <a:r>
              <a:rPr lang="en-US" sz="3200">
                <a:solidFill>
                  <a:srgbClr val="FFFF66"/>
                </a:solidFill>
                <a:latin typeface="Calibri"/>
                <a:ea typeface="Calibri"/>
                <a:cs typeface="Calibri"/>
                <a:sym typeface="Calibri"/>
              </a:rPr>
              <a:t>: a category of observation that takes on obtainable values or outcomes for each </a:t>
            </a:r>
            <a:r>
              <a:rPr lang="en-US" sz="3200" i="1">
                <a:solidFill>
                  <a:srgbClr val="FFFF66"/>
                </a:solidFill>
                <a:latin typeface="Calibri"/>
                <a:ea typeface="Calibri"/>
                <a:cs typeface="Calibri"/>
                <a:sym typeface="Calibri"/>
              </a:rPr>
              <a:t>observation. </a:t>
            </a:r>
          </a:p>
        </p:txBody>
      </p:sp>
      <p:sp>
        <p:nvSpPr>
          <p:cNvPr id="108" name="Shape 108"/>
          <p:cNvSpPr txBox="1"/>
          <p:nvPr/>
        </p:nvSpPr>
        <p:spPr>
          <a:xfrm>
            <a:off x="2742672" y="6040244"/>
            <a:ext cx="3582455" cy="369332"/>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800">
                <a:solidFill>
                  <a:srgbClr val="FFFF66"/>
                </a:solidFill>
                <a:latin typeface="Calibri"/>
                <a:ea typeface="Calibri"/>
                <a:cs typeface="Calibri"/>
                <a:sym typeface="Calibri"/>
              </a:rPr>
              <a:t>Variables: card value, suit, color, etc.</a:t>
            </a:r>
          </a:p>
        </p:txBody>
      </p:sp>
      <p:pic>
        <p:nvPicPr>
          <p:cNvPr id="109" name="Shape 109" descr="http://53muses.com/wp-content/uploads/2012/01/five_spades.jpg"/>
          <p:cNvPicPr preferRelativeResize="0"/>
          <p:nvPr/>
        </p:nvPicPr>
        <p:blipFill rotWithShape="1">
          <a:blip r:embed="rId3">
            <a:alphaModFix/>
          </a:blip>
          <a:srcRect/>
          <a:stretch/>
        </p:blipFill>
        <p:spPr>
          <a:xfrm>
            <a:off x="3105833" y="1726727"/>
            <a:ext cx="2878434" cy="41909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Shape 114"/>
          <p:cNvSpPr/>
          <p:nvPr/>
        </p:nvSpPr>
        <p:spPr>
          <a:xfrm>
            <a:off x="609600" y="304800"/>
            <a:ext cx="7848599" cy="978729"/>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SzPct val="25000"/>
              <a:buNone/>
            </a:pPr>
            <a:r>
              <a:rPr lang="en-US" sz="3200" b="1">
                <a:solidFill>
                  <a:srgbClr val="FFFF66"/>
                </a:solidFill>
                <a:latin typeface="Calibri"/>
                <a:ea typeface="Calibri"/>
                <a:cs typeface="Calibri"/>
                <a:sym typeface="Calibri"/>
              </a:rPr>
              <a:t>Observation</a:t>
            </a:r>
            <a:r>
              <a:rPr lang="en-US" sz="3200">
                <a:solidFill>
                  <a:srgbClr val="FFFF66"/>
                </a:solidFill>
                <a:latin typeface="Calibri"/>
                <a:ea typeface="Calibri"/>
                <a:cs typeface="Calibri"/>
                <a:sym typeface="Calibri"/>
              </a:rPr>
              <a:t>: A single case with recorded values for all variables. </a:t>
            </a:r>
          </a:p>
        </p:txBody>
      </p:sp>
      <p:sp>
        <p:nvSpPr>
          <p:cNvPr id="115" name="Shape 115"/>
          <p:cNvSpPr txBox="1"/>
          <p:nvPr/>
        </p:nvSpPr>
        <p:spPr>
          <a:xfrm>
            <a:off x="4981007" y="5638800"/>
            <a:ext cx="2382382" cy="40010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000">
                <a:solidFill>
                  <a:srgbClr val="FFFF66"/>
                </a:solidFill>
                <a:latin typeface="Calibri"/>
                <a:ea typeface="Calibri"/>
                <a:cs typeface="Calibri"/>
                <a:sym typeface="Calibri"/>
              </a:rPr>
              <a:t>Pick a card. Any card.</a:t>
            </a:r>
          </a:p>
        </p:txBody>
      </p:sp>
      <p:pic>
        <p:nvPicPr>
          <p:cNvPr id="116" name="Shape 116" descr="http://www.freemagictricksandillusions.com/images/cardfan2.jpg"/>
          <p:cNvPicPr preferRelativeResize="0"/>
          <p:nvPr/>
        </p:nvPicPr>
        <p:blipFill rotWithShape="1">
          <a:blip r:embed="rId3">
            <a:alphaModFix/>
          </a:blip>
          <a:srcRect/>
          <a:stretch/>
        </p:blipFill>
        <p:spPr>
          <a:xfrm>
            <a:off x="4191001" y="1676400"/>
            <a:ext cx="3962399" cy="39623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Shape 121"/>
          <p:cNvPicPr preferRelativeResize="0"/>
          <p:nvPr/>
        </p:nvPicPr>
        <p:blipFill rotWithShape="1">
          <a:blip r:embed="rId3">
            <a:alphaModFix/>
          </a:blip>
          <a:srcRect r="42712"/>
          <a:stretch/>
        </p:blipFill>
        <p:spPr>
          <a:xfrm>
            <a:off x="2971800" y="1371600"/>
            <a:ext cx="4838307" cy="4286250"/>
          </a:xfrm>
          <a:prstGeom prst="rect">
            <a:avLst/>
          </a:prstGeom>
          <a:noFill/>
          <a:ln>
            <a:noFill/>
          </a:ln>
        </p:spPr>
      </p:pic>
      <p:cxnSp>
        <p:nvCxnSpPr>
          <p:cNvPr id="122" name="Shape 122"/>
          <p:cNvCxnSpPr/>
          <p:nvPr/>
        </p:nvCxnSpPr>
        <p:spPr>
          <a:xfrm>
            <a:off x="4572000" y="2219325"/>
            <a:ext cx="0" cy="1895474"/>
          </a:xfrm>
          <a:prstGeom prst="straightConnector1">
            <a:avLst/>
          </a:prstGeom>
          <a:noFill/>
          <a:ln w="38100" cap="flat" cmpd="sng">
            <a:solidFill>
              <a:srgbClr val="FF0000"/>
            </a:solidFill>
            <a:prstDash val="solid"/>
            <a:round/>
            <a:headEnd type="none" w="med" len="med"/>
            <a:tailEnd type="stealth" w="lg" len="lg"/>
          </a:ln>
        </p:spPr>
      </p:cxnSp>
      <p:cxnSp>
        <p:nvCxnSpPr>
          <p:cNvPr id="123" name="Shape 123"/>
          <p:cNvCxnSpPr/>
          <p:nvPr/>
        </p:nvCxnSpPr>
        <p:spPr>
          <a:xfrm>
            <a:off x="6934200" y="2219325"/>
            <a:ext cx="0" cy="1895474"/>
          </a:xfrm>
          <a:prstGeom prst="straightConnector1">
            <a:avLst/>
          </a:prstGeom>
          <a:noFill/>
          <a:ln w="38100" cap="flat" cmpd="sng">
            <a:solidFill>
              <a:srgbClr val="FF0000"/>
            </a:solidFill>
            <a:prstDash val="solid"/>
            <a:round/>
            <a:headEnd type="none" w="med" len="med"/>
            <a:tailEnd type="stealth" w="lg" len="lg"/>
          </a:ln>
        </p:spPr>
      </p:cxnSp>
      <p:cxnSp>
        <p:nvCxnSpPr>
          <p:cNvPr id="124" name="Shape 124"/>
          <p:cNvCxnSpPr/>
          <p:nvPr/>
        </p:nvCxnSpPr>
        <p:spPr>
          <a:xfrm>
            <a:off x="4114800" y="2219325"/>
            <a:ext cx="0" cy="1895474"/>
          </a:xfrm>
          <a:prstGeom prst="straightConnector1">
            <a:avLst/>
          </a:prstGeom>
          <a:noFill/>
          <a:ln w="38100" cap="flat" cmpd="sng">
            <a:solidFill>
              <a:srgbClr val="FF0000"/>
            </a:solidFill>
            <a:prstDash val="solid"/>
            <a:round/>
            <a:headEnd type="none" w="med" len="med"/>
            <a:tailEnd type="stealth" w="lg" len="lg"/>
          </a:ln>
        </p:spPr>
      </p:cxnSp>
      <p:cxnSp>
        <p:nvCxnSpPr>
          <p:cNvPr id="125" name="Shape 125"/>
          <p:cNvCxnSpPr/>
          <p:nvPr/>
        </p:nvCxnSpPr>
        <p:spPr>
          <a:xfrm>
            <a:off x="5105400" y="2219325"/>
            <a:ext cx="0" cy="1895474"/>
          </a:xfrm>
          <a:prstGeom prst="straightConnector1">
            <a:avLst/>
          </a:prstGeom>
          <a:noFill/>
          <a:ln w="38100" cap="flat" cmpd="sng">
            <a:solidFill>
              <a:srgbClr val="FF0000"/>
            </a:solidFill>
            <a:prstDash val="solid"/>
            <a:round/>
            <a:headEnd type="none" w="med" len="med"/>
            <a:tailEnd type="stealth" w="lg" len="lg"/>
          </a:ln>
        </p:spPr>
      </p:cxnSp>
      <p:cxnSp>
        <p:nvCxnSpPr>
          <p:cNvPr id="126" name="Shape 126"/>
          <p:cNvCxnSpPr/>
          <p:nvPr/>
        </p:nvCxnSpPr>
        <p:spPr>
          <a:xfrm>
            <a:off x="5791200" y="2219325"/>
            <a:ext cx="0" cy="1895474"/>
          </a:xfrm>
          <a:prstGeom prst="straightConnector1">
            <a:avLst/>
          </a:prstGeom>
          <a:noFill/>
          <a:ln w="38100" cap="flat" cmpd="sng">
            <a:solidFill>
              <a:srgbClr val="FF0000"/>
            </a:solidFill>
            <a:prstDash val="solid"/>
            <a:round/>
            <a:headEnd type="none" w="med" len="med"/>
            <a:tailEnd type="stealth" w="lg" len="lg"/>
          </a:ln>
        </p:spPr>
      </p:cxnSp>
      <p:cxnSp>
        <p:nvCxnSpPr>
          <p:cNvPr id="127" name="Shape 127"/>
          <p:cNvCxnSpPr/>
          <p:nvPr/>
        </p:nvCxnSpPr>
        <p:spPr>
          <a:xfrm>
            <a:off x="7455031" y="2167477"/>
            <a:ext cx="0" cy="1947322"/>
          </a:xfrm>
          <a:prstGeom prst="straightConnector1">
            <a:avLst/>
          </a:prstGeom>
          <a:noFill/>
          <a:ln w="38100" cap="flat" cmpd="sng">
            <a:solidFill>
              <a:srgbClr val="FF0000"/>
            </a:solidFill>
            <a:prstDash val="solid"/>
            <a:round/>
            <a:headEnd type="none" w="med" len="med"/>
            <a:tailEnd type="stealth" w="lg" len="lg"/>
          </a:ln>
        </p:spPr>
      </p:cxnSp>
      <p:cxnSp>
        <p:nvCxnSpPr>
          <p:cNvPr id="128" name="Shape 128"/>
          <p:cNvCxnSpPr/>
          <p:nvPr/>
        </p:nvCxnSpPr>
        <p:spPr>
          <a:xfrm>
            <a:off x="3429000" y="2219325"/>
            <a:ext cx="0" cy="1895474"/>
          </a:xfrm>
          <a:prstGeom prst="straightConnector1">
            <a:avLst/>
          </a:prstGeom>
          <a:noFill/>
          <a:ln w="38100" cap="flat" cmpd="sng">
            <a:solidFill>
              <a:srgbClr val="FF0000"/>
            </a:solidFill>
            <a:prstDash val="solid"/>
            <a:round/>
            <a:headEnd type="none" w="med" len="med"/>
            <a:tailEnd type="stealth" w="lg" len="lg"/>
          </a:ln>
        </p:spPr>
      </p:cxnSp>
      <p:cxnSp>
        <p:nvCxnSpPr>
          <p:cNvPr id="129" name="Shape 129"/>
          <p:cNvCxnSpPr/>
          <p:nvPr/>
        </p:nvCxnSpPr>
        <p:spPr>
          <a:xfrm>
            <a:off x="6248400" y="2219325"/>
            <a:ext cx="0" cy="1895474"/>
          </a:xfrm>
          <a:prstGeom prst="straightConnector1">
            <a:avLst/>
          </a:prstGeom>
          <a:noFill/>
          <a:ln w="38100" cap="flat" cmpd="sng">
            <a:solidFill>
              <a:srgbClr val="FF0000"/>
            </a:solidFill>
            <a:prstDash val="solid"/>
            <a:round/>
            <a:headEnd type="none" w="med" len="med"/>
            <a:tailEnd type="stealth" w="lg" len="lg"/>
          </a:ln>
        </p:spPr>
      </p:cxnSp>
      <p:sp>
        <p:nvSpPr>
          <p:cNvPr id="130" name="Shape 130"/>
          <p:cNvSpPr txBox="1"/>
          <p:nvPr/>
        </p:nvSpPr>
        <p:spPr>
          <a:xfrm>
            <a:off x="304800" y="1905000"/>
            <a:ext cx="2429768" cy="52321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800">
                <a:solidFill>
                  <a:srgbClr val="FF0000"/>
                </a:solidFill>
                <a:latin typeface="Calibri"/>
                <a:ea typeface="Calibri"/>
                <a:cs typeface="Calibri"/>
                <a:sym typeface="Calibri"/>
              </a:rPr>
              <a:t>Variables in red</a:t>
            </a:r>
          </a:p>
        </p:txBody>
      </p:sp>
      <p:cxnSp>
        <p:nvCxnSpPr>
          <p:cNvPr id="131" name="Shape 131"/>
          <p:cNvCxnSpPr/>
          <p:nvPr/>
        </p:nvCxnSpPr>
        <p:spPr>
          <a:xfrm>
            <a:off x="3429000" y="4572000"/>
            <a:ext cx="3886200" cy="0"/>
          </a:xfrm>
          <a:prstGeom prst="straightConnector1">
            <a:avLst/>
          </a:prstGeom>
          <a:noFill/>
          <a:ln w="38100" cap="flat" cmpd="sng">
            <a:solidFill>
              <a:srgbClr val="538CD5"/>
            </a:solidFill>
            <a:prstDash val="solid"/>
            <a:round/>
            <a:headEnd type="none" w="med" len="med"/>
            <a:tailEnd type="stealth" w="lg" len="lg"/>
          </a:ln>
        </p:spPr>
      </p:cxnSp>
      <p:cxnSp>
        <p:nvCxnSpPr>
          <p:cNvPr id="132" name="Shape 132"/>
          <p:cNvCxnSpPr/>
          <p:nvPr/>
        </p:nvCxnSpPr>
        <p:spPr>
          <a:xfrm>
            <a:off x="3447853" y="4724400"/>
            <a:ext cx="3886200" cy="0"/>
          </a:xfrm>
          <a:prstGeom prst="straightConnector1">
            <a:avLst/>
          </a:prstGeom>
          <a:noFill/>
          <a:ln w="38100" cap="flat" cmpd="sng">
            <a:solidFill>
              <a:srgbClr val="538CD5"/>
            </a:solidFill>
            <a:prstDash val="solid"/>
            <a:round/>
            <a:headEnd type="none" w="med" len="med"/>
            <a:tailEnd type="stealth" w="lg" len="lg"/>
          </a:ln>
        </p:spPr>
      </p:cxnSp>
      <p:cxnSp>
        <p:nvCxnSpPr>
          <p:cNvPr id="133" name="Shape 133"/>
          <p:cNvCxnSpPr/>
          <p:nvPr/>
        </p:nvCxnSpPr>
        <p:spPr>
          <a:xfrm>
            <a:off x="3447853" y="4953000"/>
            <a:ext cx="3886200" cy="0"/>
          </a:xfrm>
          <a:prstGeom prst="straightConnector1">
            <a:avLst/>
          </a:prstGeom>
          <a:noFill/>
          <a:ln w="38100" cap="flat" cmpd="sng">
            <a:solidFill>
              <a:srgbClr val="538CD5"/>
            </a:solidFill>
            <a:prstDash val="solid"/>
            <a:round/>
            <a:headEnd type="none" w="med" len="med"/>
            <a:tailEnd type="stealth" w="lg" len="lg"/>
          </a:ln>
        </p:spPr>
      </p:cxnSp>
      <p:cxnSp>
        <p:nvCxnSpPr>
          <p:cNvPr id="134" name="Shape 134"/>
          <p:cNvCxnSpPr/>
          <p:nvPr/>
        </p:nvCxnSpPr>
        <p:spPr>
          <a:xfrm>
            <a:off x="3429000" y="5181600"/>
            <a:ext cx="3886200" cy="0"/>
          </a:xfrm>
          <a:prstGeom prst="straightConnector1">
            <a:avLst/>
          </a:prstGeom>
          <a:noFill/>
          <a:ln w="38100" cap="flat" cmpd="sng">
            <a:solidFill>
              <a:srgbClr val="538CD5"/>
            </a:solidFill>
            <a:prstDash val="solid"/>
            <a:round/>
            <a:headEnd type="none" w="med" len="med"/>
            <a:tailEnd type="stealth" w="lg" len="lg"/>
          </a:ln>
        </p:spPr>
      </p:cxnSp>
      <p:cxnSp>
        <p:nvCxnSpPr>
          <p:cNvPr id="135" name="Shape 135"/>
          <p:cNvCxnSpPr/>
          <p:nvPr/>
        </p:nvCxnSpPr>
        <p:spPr>
          <a:xfrm>
            <a:off x="3429000" y="5334000"/>
            <a:ext cx="3886200" cy="0"/>
          </a:xfrm>
          <a:prstGeom prst="straightConnector1">
            <a:avLst/>
          </a:prstGeom>
          <a:noFill/>
          <a:ln w="38100" cap="flat" cmpd="sng">
            <a:solidFill>
              <a:srgbClr val="538CD5"/>
            </a:solidFill>
            <a:prstDash val="solid"/>
            <a:round/>
            <a:headEnd type="none" w="med" len="med"/>
            <a:tailEnd type="stealth" w="lg" len="lg"/>
          </a:ln>
        </p:spPr>
      </p:cxnSp>
      <p:sp>
        <p:nvSpPr>
          <p:cNvPr id="136" name="Shape 136"/>
          <p:cNvSpPr txBox="1"/>
          <p:nvPr/>
        </p:nvSpPr>
        <p:spPr>
          <a:xfrm>
            <a:off x="1519683" y="6019800"/>
            <a:ext cx="3175293" cy="52321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800">
                <a:solidFill>
                  <a:srgbClr val="538CD5"/>
                </a:solidFill>
                <a:latin typeface="Calibri"/>
                <a:ea typeface="Calibri"/>
                <a:cs typeface="Calibri"/>
                <a:sym typeface="Calibri"/>
              </a:rPr>
              <a:t>Observations in blue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fade">
                                      <p:cBhvr>
                                        <p:cTn id="7" dur="500"/>
                                        <p:tgtEl>
                                          <p:spTgt spid="130"/>
                                        </p:tgtEl>
                                      </p:cBhvr>
                                    </p:animEffect>
                                  </p:childTnLst>
                                </p:cTn>
                              </p:par>
                              <p:par>
                                <p:cTn id="8" presetID="10" presetClass="entr" presetSubtype="0" fill="hold" nodeType="withEffect">
                                  <p:stCondLst>
                                    <p:cond delay="0"/>
                                  </p:stCondLst>
                                  <p:childTnLst>
                                    <p:set>
                                      <p:cBhvr>
                                        <p:cTn id="9" dur="1" fill="hold">
                                          <p:stCondLst>
                                            <p:cond delay="0"/>
                                          </p:stCondLst>
                                        </p:cTn>
                                        <p:tgtEl>
                                          <p:spTgt spid="128"/>
                                        </p:tgtEl>
                                        <p:attrNameLst>
                                          <p:attrName>style.visibility</p:attrName>
                                        </p:attrNameLst>
                                      </p:cBhvr>
                                      <p:to>
                                        <p:strVal val="visible"/>
                                      </p:to>
                                    </p:set>
                                    <p:animEffect transition="in" filter="fade">
                                      <p:cBhvr>
                                        <p:cTn id="10" dur="500"/>
                                        <p:tgtEl>
                                          <p:spTgt spid="128"/>
                                        </p:tgtEl>
                                      </p:cBhvr>
                                    </p:animEffect>
                                  </p:childTnLst>
                                </p:cTn>
                              </p:par>
                              <p:par>
                                <p:cTn id="11" presetID="10" presetClass="entr" presetSubtype="0" fill="hold" nodeType="withEffect">
                                  <p:stCondLst>
                                    <p:cond delay="0"/>
                                  </p:stCondLst>
                                  <p:childTnLst>
                                    <p:set>
                                      <p:cBhvr>
                                        <p:cTn id="12" dur="1" fill="hold">
                                          <p:stCondLst>
                                            <p:cond delay="0"/>
                                          </p:stCondLst>
                                        </p:cTn>
                                        <p:tgtEl>
                                          <p:spTgt spid="124"/>
                                        </p:tgtEl>
                                        <p:attrNameLst>
                                          <p:attrName>style.visibility</p:attrName>
                                        </p:attrNameLst>
                                      </p:cBhvr>
                                      <p:to>
                                        <p:strVal val="visible"/>
                                      </p:to>
                                    </p:set>
                                    <p:animEffect transition="in" filter="fade">
                                      <p:cBhvr>
                                        <p:cTn id="13" dur="500"/>
                                        <p:tgtEl>
                                          <p:spTgt spid="124"/>
                                        </p:tgtEl>
                                      </p:cBhvr>
                                    </p:animEffect>
                                  </p:childTnLst>
                                </p:cTn>
                              </p:par>
                              <p:par>
                                <p:cTn id="14" presetID="10" presetClass="entr" presetSubtype="0" fill="hold" nodeType="withEffect">
                                  <p:stCondLst>
                                    <p:cond delay="0"/>
                                  </p:stCondLst>
                                  <p:childTnLst>
                                    <p:set>
                                      <p:cBhvr>
                                        <p:cTn id="15" dur="1" fill="hold">
                                          <p:stCondLst>
                                            <p:cond delay="0"/>
                                          </p:stCondLst>
                                        </p:cTn>
                                        <p:tgtEl>
                                          <p:spTgt spid="122"/>
                                        </p:tgtEl>
                                        <p:attrNameLst>
                                          <p:attrName>style.visibility</p:attrName>
                                        </p:attrNameLst>
                                      </p:cBhvr>
                                      <p:to>
                                        <p:strVal val="visible"/>
                                      </p:to>
                                    </p:set>
                                    <p:animEffect transition="in" filter="fade">
                                      <p:cBhvr>
                                        <p:cTn id="16" dur="500"/>
                                        <p:tgtEl>
                                          <p:spTgt spid="122"/>
                                        </p:tgtEl>
                                      </p:cBhvr>
                                    </p:animEffect>
                                  </p:childTnLst>
                                </p:cTn>
                              </p:par>
                              <p:par>
                                <p:cTn id="17" presetID="10" presetClass="entr" presetSubtype="0" fill="hold" nodeType="withEffect">
                                  <p:stCondLst>
                                    <p:cond delay="0"/>
                                  </p:stCondLst>
                                  <p:childTnLst>
                                    <p:set>
                                      <p:cBhvr>
                                        <p:cTn id="18" dur="1" fill="hold">
                                          <p:stCondLst>
                                            <p:cond delay="0"/>
                                          </p:stCondLst>
                                        </p:cTn>
                                        <p:tgtEl>
                                          <p:spTgt spid="125"/>
                                        </p:tgtEl>
                                        <p:attrNameLst>
                                          <p:attrName>style.visibility</p:attrName>
                                        </p:attrNameLst>
                                      </p:cBhvr>
                                      <p:to>
                                        <p:strVal val="visible"/>
                                      </p:to>
                                    </p:set>
                                    <p:animEffect transition="in" filter="fade">
                                      <p:cBhvr>
                                        <p:cTn id="19" dur="500"/>
                                        <p:tgtEl>
                                          <p:spTgt spid="125"/>
                                        </p:tgtEl>
                                      </p:cBhvr>
                                    </p:animEffect>
                                  </p:childTnLst>
                                </p:cTn>
                              </p:par>
                              <p:par>
                                <p:cTn id="20" presetID="10" presetClass="entr" presetSubtype="0" fill="hold" nodeType="withEffect">
                                  <p:stCondLst>
                                    <p:cond delay="0"/>
                                  </p:stCondLst>
                                  <p:childTnLst>
                                    <p:set>
                                      <p:cBhvr>
                                        <p:cTn id="21" dur="1" fill="hold">
                                          <p:stCondLst>
                                            <p:cond delay="0"/>
                                          </p:stCondLst>
                                        </p:cTn>
                                        <p:tgtEl>
                                          <p:spTgt spid="126"/>
                                        </p:tgtEl>
                                        <p:attrNameLst>
                                          <p:attrName>style.visibility</p:attrName>
                                        </p:attrNameLst>
                                      </p:cBhvr>
                                      <p:to>
                                        <p:strVal val="visible"/>
                                      </p:to>
                                    </p:set>
                                    <p:animEffect transition="in" filter="fade">
                                      <p:cBhvr>
                                        <p:cTn id="22" dur="500"/>
                                        <p:tgtEl>
                                          <p:spTgt spid="126"/>
                                        </p:tgtEl>
                                      </p:cBhvr>
                                    </p:animEffect>
                                  </p:childTnLst>
                                </p:cTn>
                              </p:par>
                              <p:par>
                                <p:cTn id="23" presetID="10" presetClass="entr" presetSubtype="0" fill="hold" nodeType="withEffect">
                                  <p:stCondLst>
                                    <p:cond delay="0"/>
                                  </p:stCondLst>
                                  <p:childTnLst>
                                    <p:set>
                                      <p:cBhvr>
                                        <p:cTn id="24" dur="1" fill="hold">
                                          <p:stCondLst>
                                            <p:cond delay="0"/>
                                          </p:stCondLst>
                                        </p:cTn>
                                        <p:tgtEl>
                                          <p:spTgt spid="129"/>
                                        </p:tgtEl>
                                        <p:attrNameLst>
                                          <p:attrName>style.visibility</p:attrName>
                                        </p:attrNameLst>
                                      </p:cBhvr>
                                      <p:to>
                                        <p:strVal val="visible"/>
                                      </p:to>
                                    </p:set>
                                    <p:animEffect transition="in" filter="fade">
                                      <p:cBhvr>
                                        <p:cTn id="25" dur="500"/>
                                        <p:tgtEl>
                                          <p:spTgt spid="129"/>
                                        </p:tgtEl>
                                      </p:cBhvr>
                                    </p:animEffect>
                                  </p:childTnLst>
                                </p:cTn>
                              </p:par>
                              <p:par>
                                <p:cTn id="26" presetID="10" presetClass="entr" presetSubtype="0" fill="hold" nodeType="withEffect">
                                  <p:stCondLst>
                                    <p:cond delay="0"/>
                                  </p:stCondLst>
                                  <p:childTnLst>
                                    <p:set>
                                      <p:cBhvr>
                                        <p:cTn id="27" dur="1" fill="hold">
                                          <p:stCondLst>
                                            <p:cond delay="0"/>
                                          </p:stCondLst>
                                        </p:cTn>
                                        <p:tgtEl>
                                          <p:spTgt spid="123"/>
                                        </p:tgtEl>
                                        <p:attrNameLst>
                                          <p:attrName>style.visibility</p:attrName>
                                        </p:attrNameLst>
                                      </p:cBhvr>
                                      <p:to>
                                        <p:strVal val="visible"/>
                                      </p:to>
                                    </p:set>
                                    <p:animEffect transition="in" filter="fade">
                                      <p:cBhvr>
                                        <p:cTn id="28" dur="500"/>
                                        <p:tgtEl>
                                          <p:spTgt spid="123"/>
                                        </p:tgtEl>
                                      </p:cBhvr>
                                    </p:animEffect>
                                  </p:childTnLst>
                                </p:cTn>
                              </p:par>
                              <p:par>
                                <p:cTn id="29" presetID="10" presetClass="entr" presetSubtype="0" fill="hold" nodeType="withEffect">
                                  <p:stCondLst>
                                    <p:cond delay="0"/>
                                  </p:stCondLst>
                                  <p:childTnLst>
                                    <p:set>
                                      <p:cBhvr>
                                        <p:cTn id="30" dur="1" fill="hold">
                                          <p:stCondLst>
                                            <p:cond delay="0"/>
                                          </p:stCondLst>
                                        </p:cTn>
                                        <p:tgtEl>
                                          <p:spTgt spid="127"/>
                                        </p:tgtEl>
                                        <p:attrNameLst>
                                          <p:attrName>style.visibility</p:attrName>
                                        </p:attrNameLst>
                                      </p:cBhvr>
                                      <p:to>
                                        <p:strVal val="visible"/>
                                      </p:to>
                                    </p:set>
                                    <p:animEffect transition="in" filter="fade">
                                      <p:cBhvr>
                                        <p:cTn id="31" dur="500"/>
                                        <p:tgtEl>
                                          <p:spTgt spid="12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36"/>
                                        </p:tgtEl>
                                        <p:attrNameLst>
                                          <p:attrName>style.visibility</p:attrName>
                                        </p:attrNameLst>
                                      </p:cBhvr>
                                      <p:to>
                                        <p:strVal val="visible"/>
                                      </p:to>
                                    </p:set>
                                    <p:animEffect transition="in" filter="fade">
                                      <p:cBhvr>
                                        <p:cTn id="36" dur="500"/>
                                        <p:tgtEl>
                                          <p:spTgt spid="136"/>
                                        </p:tgtEl>
                                      </p:cBhvr>
                                    </p:animEffect>
                                  </p:childTnLst>
                                </p:cTn>
                              </p:par>
                              <p:par>
                                <p:cTn id="37" presetID="10" presetClass="entr" presetSubtype="0" fill="hold" nodeType="withEffect">
                                  <p:stCondLst>
                                    <p:cond delay="0"/>
                                  </p:stCondLst>
                                  <p:childTnLst>
                                    <p:set>
                                      <p:cBhvr>
                                        <p:cTn id="38" dur="1" fill="hold">
                                          <p:stCondLst>
                                            <p:cond delay="0"/>
                                          </p:stCondLst>
                                        </p:cTn>
                                        <p:tgtEl>
                                          <p:spTgt spid="135"/>
                                        </p:tgtEl>
                                        <p:attrNameLst>
                                          <p:attrName>style.visibility</p:attrName>
                                        </p:attrNameLst>
                                      </p:cBhvr>
                                      <p:to>
                                        <p:strVal val="visible"/>
                                      </p:to>
                                    </p:set>
                                    <p:animEffect transition="in" filter="fade">
                                      <p:cBhvr>
                                        <p:cTn id="39" dur="500"/>
                                        <p:tgtEl>
                                          <p:spTgt spid="135"/>
                                        </p:tgtEl>
                                      </p:cBhvr>
                                    </p:animEffect>
                                  </p:childTnLst>
                                </p:cTn>
                              </p:par>
                              <p:par>
                                <p:cTn id="40" presetID="10" presetClass="entr" presetSubtype="0" fill="hold" nodeType="withEffect">
                                  <p:stCondLst>
                                    <p:cond delay="0"/>
                                  </p:stCondLst>
                                  <p:childTnLst>
                                    <p:set>
                                      <p:cBhvr>
                                        <p:cTn id="41" dur="1" fill="hold">
                                          <p:stCondLst>
                                            <p:cond delay="0"/>
                                          </p:stCondLst>
                                        </p:cTn>
                                        <p:tgtEl>
                                          <p:spTgt spid="134"/>
                                        </p:tgtEl>
                                        <p:attrNameLst>
                                          <p:attrName>style.visibility</p:attrName>
                                        </p:attrNameLst>
                                      </p:cBhvr>
                                      <p:to>
                                        <p:strVal val="visible"/>
                                      </p:to>
                                    </p:set>
                                    <p:animEffect transition="in" filter="fade">
                                      <p:cBhvr>
                                        <p:cTn id="42" dur="500"/>
                                        <p:tgtEl>
                                          <p:spTgt spid="134"/>
                                        </p:tgtEl>
                                      </p:cBhvr>
                                    </p:animEffect>
                                  </p:childTnLst>
                                </p:cTn>
                              </p:par>
                              <p:par>
                                <p:cTn id="43" presetID="10" presetClass="entr" presetSubtype="0" fill="hold" nodeType="withEffect">
                                  <p:stCondLst>
                                    <p:cond delay="0"/>
                                  </p:stCondLst>
                                  <p:childTnLst>
                                    <p:set>
                                      <p:cBhvr>
                                        <p:cTn id="44" dur="1" fill="hold">
                                          <p:stCondLst>
                                            <p:cond delay="0"/>
                                          </p:stCondLst>
                                        </p:cTn>
                                        <p:tgtEl>
                                          <p:spTgt spid="133"/>
                                        </p:tgtEl>
                                        <p:attrNameLst>
                                          <p:attrName>style.visibility</p:attrName>
                                        </p:attrNameLst>
                                      </p:cBhvr>
                                      <p:to>
                                        <p:strVal val="visible"/>
                                      </p:to>
                                    </p:set>
                                    <p:animEffect transition="in" filter="fade">
                                      <p:cBhvr>
                                        <p:cTn id="45" dur="500"/>
                                        <p:tgtEl>
                                          <p:spTgt spid="133"/>
                                        </p:tgtEl>
                                      </p:cBhvr>
                                    </p:animEffect>
                                  </p:childTnLst>
                                </p:cTn>
                              </p:par>
                              <p:par>
                                <p:cTn id="46" presetID="10" presetClass="entr" presetSubtype="0" fill="hold" nodeType="withEffect">
                                  <p:stCondLst>
                                    <p:cond delay="0"/>
                                  </p:stCondLst>
                                  <p:childTnLst>
                                    <p:set>
                                      <p:cBhvr>
                                        <p:cTn id="47" dur="1" fill="hold">
                                          <p:stCondLst>
                                            <p:cond delay="0"/>
                                          </p:stCondLst>
                                        </p:cTn>
                                        <p:tgtEl>
                                          <p:spTgt spid="132"/>
                                        </p:tgtEl>
                                        <p:attrNameLst>
                                          <p:attrName>style.visibility</p:attrName>
                                        </p:attrNameLst>
                                      </p:cBhvr>
                                      <p:to>
                                        <p:strVal val="visible"/>
                                      </p:to>
                                    </p:set>
                                    <p:animEffect transition="in" filter="fade">
                                      <p:cBhvr>
                                        <p:cTn id="48" dur="500"/>
                                        <p:tgtEl>
                                          <p:spTgt spid="132"/>
                                        </p:tgtEl>
                                      </p:cBhvr>
                                    </p:animEffect>
                                  </p:childTnLst>
                                </p:cTn>
                              </p:par>
                              <p:par>
                                <p:cTn id="49" presetID="10" presetClass="entr" presetSubtype="0" fill="hold" nodeType="withEffect">
                                  <p:stCondLst>
                                    <p:cond delay="0"/>
                                  </p:stCondLst>
                                  <p:childTnLst>
                                    <p:set>
                                      <p:cBhvr>
                                        <p:cTn id="50" dur="1" fill="hold">
                                          <p:stCondLst>
                                            <p:cond delay="0"/>
                                          </p:stCondLst>
                                        </p:cTn>
                                        <p:tgtEl>
                                          <p:spTgt spid="131"/>
                                        </p:tgtEl>
                                        <p:attrNameLst>
                                          <p:attrName>style.visibility</p:attrName>
                                        </p:attrNameLst>
                                      </p:cBhvr>
                                      <p:to>
                                        <p:strVal val="visible"/>
                                      </p:to>
                                    </p:set>
                                    <p:animEffect transition="in" filter="fade">
                                      <p:cBhvr>
                                        <p:cTn id="51"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p:nvPr/>
        </p:nvSpPr>
        <p:spPr>
          <a:xfrm>
            <a:off x="457200" y="228600"/>
            <a:ext cx="8157041"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Dependent and independent variables</a:t>
            </a:r>
          </a:p>
        </p:txBody>
      </p:sp>
      <p:sp>
        <p:nvSpPr>
          <p:cNvPr id="142" name="Shape 142"/>
          <p:cNvSpPr/>
          <p:nvPr/>
        </p:nvSpPr>
        <p:spPr>
          <a:xfrm>
            <a:off x="914398" y="1066800"/>
            <a:ext cx="7699841" cy="1384995"/>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800" b="1" i="1">
                <a:solidFill>
                  <a:srgbClr val="FFFF66"/>
                </a:solidFill>
                <a:latin typeface="Calibri"/>
                <a:ea typeface="Calibri"/>
                <a:cs typeface="Calibri"/>
                <a:sym typeface="Calibri"/>
              </a:rPr>
              <a:t>dependent</a:t>
            </a:r>
            <a:r>
              <a:rPr lang="en-US" sz="2800" b="1">
                <a:solidFill>
                  <a:srgbClr val="FFFF66"/>
                </a:solidFill>
                <a:latin typeface="Calibri"/>
                <a:ea typeface="Calibri"/>
                <a:cs typeface="Calibri"/>
                <a:sym typeface="Calibri"/>
              </a:rPr>
              <a:t>: </a:t>
            </a:r>
            <a:r>
              <a:rPr lang="en-US" sz="2800">
                <a:solidFill>
                  <a:srgbClr val="FFFF66"/>
                </a:solidFill>
                <a:latin typeface="Calibri"/>
                <a:ea typeface="Calibri"/>
                <a:cs typeface="Calibri"/>
                <a:sym typeface="Calibri"/>
              </a:rPr>
              <a:t>the variable that you want to explain</a:t>
            </a:r>
          </a:p>
          <a:p>
            <a:pPr marL="0" marR="0" lvl="0" indent="0" algn="l" rtl="0">
              <a:spcBef>
                <a:spcPts val="0"/>
              </a:spcBef>
              <a:buSzPct val="25000"/>
              <a:buNone/>
            </a:pPr>
            <a:r>
              <a:rPr lang="en-US" sz="2800" b="1" i="1">
                <a:solidFill>
                  <a:srgbClr val="FFFF66"/>
                </a:solidFill>
                <a:latin typeface="Calibri"/>
                <a:ea typeface="Calibri"/>
                <a:cs typeface="Calibri"/>
                <a:sym typeface="Calibri"/>
              </a:rPr>
              <a:t>independent</a:t>
            </a:r>
            <a:r>
              <a:rPr lang="en-US" sz="2800" b="1">
                <a:solidFill>
                  <a:srgbClr val="FFFF66"/>
                </a:solidFill>
                <a:latin typeface="Calibri"/>
                <a:ea typeface="Calibri"/>
                <a:cs typeface="Calibri"/>
                <a:sym typeface="Calibri"/>
              </a:rPr>
              <a:t>: </a:t>
            </a:r>
            <a:r>
              <a:rPr lang="en-US" sz="2800">
                <a:solidFill>
                  <a:srgbClr val="FFFF66"/>
                </a:solidFill>
                <a:latin typeface="Calibri"/>
                <a:ea typeface="Calibri"/>
                <a:cs typeface="Calibri"/>
                <a:sym typeface="Calibri"/>
              </a:rPr>
              <a:t>the variable that you use to explain the dependent one</a:t>
            </a:r>
          </a:p>
        </p:txBody>
      </p:sp>
      <p:sp>
        <p:nvSpPr>
          <p:cNvPr id="143" name="Shape 143"/>
          <p:cNvSpPr txBox="1"/>
          <p:nvPr/>
        </p:nvSpPr>
        <p:spPr>
          <a:xfrm>
            <a:off x="1828800" y="3124200"/>
            <a:ext cx="5694379" cy="95410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800">
                <a:solidFill>
                  <a:srgbClr val="FFFF66"/>
                </a:solidFill>
                <a:latin typeface="Calibri"/>
                <a:ea typeface="Calibri"/>
                <a:cs typeface="Calibri"/>
                <a:sym typeface="Calibri"/>
              </a:rPr>
              <a:t>How does the ___________________</a:t>
            </a:r>
          </a:p>
          <a:p>
            <a:pPr marL="0" marR="0" lvl="0" indent="0" algn="l" rtl="0">
              <a:spcBef>
                <a:spcPts val="0"/>
              </a:spcBef>
              <a:buSzPct val="25000"/>
              <a:buNone/>
            </a:pPr>
            <a:r>
              <a:rPr lang="en-US" sz="2800">
                <a:solidFill>
                  <a:srgbClr val="FFFF66"/>
                </a:solidFill>
                <a:latin typeface="Calibri"/>
                <a:ea typeface="Calibri"/>
                <a:cs typeface="Calibri"/>
                <a:sym typeface="Calibri"/>
              </a:rPr>
              <a:t>explain the  ___________________.</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p:nvPr/>
        </p:nvSpPr>
        <p:spPr>
          <a:xfrm>
            <a:off x="457200" y="228600"/>
            <a:ext cx="8157041"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Dependent and independent variables</a:t>
            </a:r>
          </a:p>
        </p:txBody>
      </p:sp>
      <p:sp>
        <p:nvSpPr>
          <p:cNvPr id="150" name="Shape 150"/>
          <p:cNvSpPr/>
          <p:nvPr/>
        </p:nvSpPr>
        <p:spPr>
          <a:xfrm>
            <a:off x="609600" y="1143000"/>
            <a:ext cx="4953000" cy="3108542"/>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800">
                <a:solidFill>
                  <a:srgbClr val="FFFF66"/>
                </a:solidFill>
                <a:latin typeface="Calibri"/>
                <a:ea typeface="Calibri"/>
                <a:cs typeface="Calibri"/>
                <a:sym typeface="Calibri"/>
              </a:rPr>
              <a:t>typical geographic questions: </a:t>
            </a:r>
          </a:p>
          <a:p>
            <a:pPr marL="800100" marR="0" lvl="1" indent="-342900" algn="l" rtl="0">
              <a:spcBef>
                <a:spcPts val="0"/>
              </a:spcBef>
              <a:buClr>
                <a:srgbClr val="FFFF66"/>
              </a:buClr>
              <a:buSzPct val="100000"/>
              <a:buFont typeface="Arial"/>
              <a:buChar char="•"/>
            </a:pPr>
            <a:r>
              <a:rPr lang="en-US" sz="2400" b="0" i="0" u="none" strike="noStrike" cap="none">
                <a:solidFill>
                  <a:srgbClr val="FFFF66"/>
                </a:solidFill>
                <a:latin typeface="Calibri"/>
                <a:ea typeface="Calibri"/>
                <a:cs typeface="Calibri"/>
                <a:sym typeface="Calibri"/>
              </a:rPr>
              <a:t>in what way does elevation influence temperature?</a:t>
            </a:r>
          </a:p>
          <a:p>
            <a:pPr marL="800100" marR="0" lvl="1" indent="-342900" algn="l" rtl="0">
              <a:spcBef>
                <a:spcPts val="0"/>
              </a:spcBef>
              <a:buClr>
                <a:srgbClr val="FFFF66"/>
              </a:buClr>
              <a:buSzPct val="100000"/>
              <a:buFont typeface="Arial"/>
              <a:buChar char="•"/>
            </a:pPr>
            <a:r>
              <a:rPr lang="en-US" sz="2400" b="0" i="0" u="none" strike="noStrike" cap="none">
                <a:solidFill>
                  <a:srgbClr val="FFFF66"/>
                </a:solidFill>
                <a:latin typeface="Calibri"/>
                <a:ea typeface="Calibri"/>
                <a:cs typeface="Calibri"/>
                <a:sym typeface="Calibri"/>
              </a:rPr>
              <a:t>are voters more conservative in the South than the Northeast?</a:t>
            </a:r>
          </a:p>
          <a:p>
            <a:pPr marL="800100" marR="0" lvl="1" indent="-342900" algn="l" rtl="0">
              <a:spcBef>
                <a:spcPts val="0"/>
              </a:spcBef>
              <a:buClr>
                <a:srgbClr val="FFFF66"/>
              </a:buClr>
              <a:buSzPct val="100000"/>
              <a:buFont typeface="Arial"/>
              <a:buChar char="•"/>
            </a:pPr>
            <a:r>
              <a:rPr lang="en-US" sz="2400" b="0" i="0" u="none" strike="noStrike" cap="none">
                <a:solidFill>
                  <a:srgbClr val="FFFF66"/>
                </a:solidFill>
                <a:latin typeface="Calibri"/>
                <a:ea typeface="Calibri"/>
                <a:cs typeface="Calibri"/>
                <a:sym typeface="Calibri"/>
              </a:rPr>
              <a:t>Are fast food restaurants more likely to cluster together than tire repair shops?</a:t>
            </a:r>
          </a:p>
        </p:txBody>
      </p:sp>
      <p:pic>
        <p:nvPicPr>
          <p:cNvPr id="151" name="Shape 151"/>
          <p:cNvPicPr preferRelativeResize="0"/>
          <p:nvPr/>
        </p:nvPicPr>
        <p:blipFill rotWithShape="1">
          <a:blip r:embed="rId3">
            <a:alphaModFix/>
          </a:blip>
          <a:srcRect/>
          <a:stretch/>
        </p:blipFill>
        <p:spPr>
          <a:xfrm>
            <a:off x="6324600" y="1066800"/>
            <a:ext cx="2590800" cy="2020888"/>
          </a:xfrm>
          <a:prstGeom prst="rect">
            <a:avLst/>
          </a:prstGeom>
          <a:noFill/>
          <a:ln>
            <a:noFill/>
          </a:ln>
        </p:spPr>
      </p:pic>
      <p:pic>
        <p:nvPicPr>
          <p:cNvPr id="152" name="Shape 152"/>
          <p:cNvPicPr preferRelativeResize="0"/>
          <p:nvPr/>
        </p:nvPicPr>
        <p:blipFill rotWithShape="1">
          <a:blip r:embed="rId4">
            <a:alphaModFix/>
          </a:blip>
          <a:srcRect/>
          <a:stretch/>
        </p:blipFill>
        <p:spPr>
          <a:xfrm>
            <a:off x="6172200" y="3200400"/>
            <a:ext cx="2493963" cy="1676399"/>
          </a:xfrm>
          <a:prstGeom prst="rect">
            <a:avLst/>
          </a:prstGeom>
          <a:noFill/>
          <a:ln>
            <a:noFill/>
          </a:ln>
        </p:spPr>
      </p:pic>
      <p:pic>
        <p:nvPicPr>
          <p:cNvPr id="153" name="Shape 153"/>
          <p:cNvPicPr preferRelativeResize="0"/>
          <p:nvPr/>
        </p:nvPicPr>
        <p:blipFill rotWithShape="1">
          <a:blip r:embed="rId5">
            <a:alphaModFix/>
          </a:blip>
          <a:srcRect/>
          <a:stretch/>
        </p:blipFill>
        <p:spPr>
          <a:xfrm>
            <a:off x="4953000" y="4800600"/>
            <a:ext cx="2362200" cy="17716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500"/>
                                        <p:tgtEl>
                                          <p:spTgt spid="151"/>
                                        </p:tgtEl>
                                      </p:cBhvr>
                                    </p:animEffect>
                                  </p:childTnLst>
                                </p:cTn>
                              </p:par>
                              <p:par>
                                <p:cTn id="8" presetID="10" presetClass="entr" presetSubtype="0" fill="hold" nodeType="withEffect">
                                  <p:stCondLst>
                                    <p:cond delay="0"/>
                                  </p:stCondLst>
                                  <p:childTnLst>
                                    <p:set>
                                      <p:cBhvr>
                                        <p:cTn id="9" dur="1" fill="hold">
                                          <p:stCondLst>
                                            <p:cond delay="0"/>
                                          </p:stCondLst>
                                        </p:cTn>
                                        <p:tgtEl>
                                          <p:spTgt spid="152"/>
                                        </p:tgtEl>
                                        <p:attrNameLst>
                                          <p:attrName>style.visibility</p:attrName>
                                        </p:attrNameLst>
                                      </p:cBhvr>
                                      <p:to>
                                        <p:strVal val="visible"/>
                                      </p:to>
                                    </p:set>
                                    <p:animEffect transition="in" filter="fade">
                                      <p:cBhvr>
                                        <p:cTn id="10" dur="500"/>
                                        <p:tgtEl>
                                          <p:spTgt spid="152"/>
                                        </p:tgtEl>
                                      </p:cBhvr>
                                    </p:animEffect>
                                  </p:childTnLst>
                                </p:cTn>
                              </p:par>
                              <p:par>
                                <p:cTn id="11" presetID="10" presetClass="entr" presetSubtype="0" fill="hold" nodeType="withEffect">
                                  <p:stCondLst>
                                    <p:cond delay="0"/>
                                  </p:stCondLst>
                                  <p:childTnLst>
                                    <p:set>
                                      <p:cBhvr>
                                        <p:cTn id="12" dur="1" fill="hold">
                                          <p:stCondLst>
                                            <p:cond delay="0"/>
                                          </p:stCondLst>
                                        </p:cTn>
                                        <p:tgtEl>
                                          <p:spTgt spid="153"/>
                                        </p:tgtEl>
                                        <p:attrNameLst>
                                          <p:attrName>style.visibility</p:attrName>
                                        </p:attrNameLst>
                                      </p:cBhvr>
                                      <p:to>
                                        <p:strVal val="visible"/>
                                      </p:to>
                                    </p:set>
                                    <p:animEffect transition="in" filter="fade">
                                      <p:cBhvr>
                                        <p:cTn id="13"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p:nvPr/>
        </p:nvSpPr>
        <p:spPr>
          <a:xfrm>
            <a:off x="487750" y="938041"/>
            <a:ext cx="8077200" cy="19389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4000">
                <a:solidFill>
                  <a:srgbClr val="FFFF66"/>
                </a:solidFill>
                <a:latin typeface="Calibri"/>
                <a:ea typeface="Calibri"/>
                <a:cs typeface="Calibri"/>
                <a:sym typeface="Calibri"/>
              </a:rPr>
              <a:t>Do you have dependent and independent variables in your research question?</a:t>
            </a:r>
          </a:p>
          <a:p>
            <a:pPr marL="0" marR="0" lvl="0" indent="0" algn="l" rtl="0">
              <a:spcBef>
                <a:spcPts val="0"/>
              </a:spcBef>
              <a:buNone/>
            </a:pPr>
            <a:endParaRPr sz="4000">
              <a:solidFill>
                <a:srgbClr val="FFFF66"/>
              </a:solidFill>
              <a:latin typeface="Calibri"/>
              <a:ea typeface="Calibri"/>
              <a:cs typeface="Calibri"/>
              <a:sym typeface="Calibri"/>
            </a:endParaRPr>
          </a:p>
          <a:p>
            <a:pPr marL="0" marR="0" lvl="0" indent="0" algn="ctr" rtl="0">
              <a:spcBef>
                <a:spcPts val="0"/>
              </a:spcBef>
              <a:buSzPct val="25000"/>
              <a:buNone/>
            </a:pPr>
            <a:r>
              <a:rPr lang="en-US" sz="4000">
                <a:solidFill>
                  <a:srgbClr val="FFFF66"/>
                </a:solidFill>
                <a:latin typeface="Calibri"/>
                <a:ea typeface="Calibri"/>
                <a:cs typeface="Calibri"/>
                <a:sym typeface="Calibri"/>
              </a:rPr>
              <a:t>If so, what are they?</a:t>
            </a:r>
          </a:p>
          <a:p>
            <a:pPr marL="0" marR="0" lvl="0" indent="0" algn="l" rtl="0">
              <a:spcBef>
                <a:spcPts val="0"/>
              </a:spcBef>
              <a:buNone/>
            </a:pPr>
            <a:endParaRPr sz="4000">
              <a:solidFill>
                <a:srgbClr val="FFFF66"/>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p:nvPr/>
        </p:nvSpPr>
        <p:spPr>
          <a:xfrm>
            <a:off x="457200" y="228600"/>
            <a:ext cx="5021182"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a:solidFill>
                  <a:srgbClr val="FFFF66"/>
                </a:solidFill>
                <a:latin typeface="Calibri"/>
                <a:ea typeface="Calibri"/>
                <a:cs typeface="Calibri"/>
                <a:sym typeface="Calibri"/>
              </a:rPr>
              <a:t>Levels of measurement</a:t>
            </a:r>
          </a:p>
        </p:txBody>
      </p:sp>
      <p:sp>
        <p:nvSpPr>
          <p:cNvPr id="166" name="Shape 166"/>
          <p:cNvSpPr/>
          <p:nvPr/>
        </p:nvSpPr>
        <p:spPr>
          <a:xfrm>
            <a:off x="867425" y="944940"/>
            <a:ext cx="7079165" cy="1384995"/>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800">
                <a:solidFill>
                  <a:srgbClr val="FFFF66"/>
                </a:solidFill>
                <a:latin typeface="Calibri"/>
                <a:ea typeface="Calibri"/>
                <a:cs typeface="Calibri"/>
                <a:sym typeface="Calibri"/>
              </a:rPr>
              <a:t>refers to </a:t>
            </a:r>
            <a:r>
              <a:rPr lang="en-US" sz="2800" b="1" i="1">
                <a:solidFill>
                  <a:srgbClr val="FFFF66"/>
                </a:solidFill>
                <a:latin typeface="Calibri"/>
                <a:ea typeface="Calibri"/>
                <a:cs typeface="Calibri"/>
                <a:sym typeface="Calibri"/>
              </a:rPr>
              <a:t>variables</a:t>
            </a:r>
            <a:r>
              <a:rPr lang="en-US" sz="2800">
                <a:solidFill>
                  <a:srgbClr val="FFFF66"/>
                </a:solidFill>
                <a:latin typeface="Calibri"/>
                <a:ea typeface="Calibri"/>
                <a:cs typeface="Calibri"/>
                <a:sym typeface="Calibri"/>
              </a:rPr>
              <a:t>, not observations or their values</a:t>
            </a:r>
          </a:p>
          <a:p>
            <a:pPr marL="0" marR="0" lvl="0" indent="0" algn="l" rtl="0">
              <a:spcBef>
                <a:spcPts val="0"/>
              </a:spcBef>
              <a:buNone/>
            </a:pPr>
            <a:endParaRPr sz="2800">
              <a:solidFill>
                <a:srgbClr val="FFFF66"/>
              </a:solidFill>
              <a:latin typeface="Calibri"/>
              <a:ea typeface="Calibri"/>
              <a:cs typeface="Calibri"/>
              <a:sym typeface="Calibri"/>
            </a:endParaRPr>
          </a:p>
        </p:txBody>
      </p:sp>
      <p:pic>
        <p:nvPicPr>
          <p:cNvPr id="167" name="Shape 167" descr="http://53muses.com/wp-content/uploads/2012/01/five_spades.jpg"/>
          <p:cNvPicPr preferRelativeResize="0"/>
          <p:nvPr/>
        </p:nvPicPr>
        <p:blipFill rotWithShape="1">
          <a:blip r:embed="rId3">
            <a:alphaModFix/>
          </a:blip>
          <a:srcRect/>
          <a:stretch/>
        </p:blipFill>
        <p:spPr>
          <a:xfrm>
            <a:off x="1429213" y="2329933"/>
            <a:ext cx="2837985" cy="4132108"/>
          </a:xfrm>
          <a:prstGeom prst="rect">
            <a:avLst/>
          </a:prstGeom>
          <a:noFill/>
          <a:ln>
            <a:noFill/>
          </a:ln>
        </p:spPr>
      </p:pic>
      <p:sp>
        <p:nvSpPr>
          <p:cNvPr id="168" name="Shape 168"/>
          <p:cNvSpPr txBox="1"/>
          <p:nvPr/>
        </p:nvSpPr>
        <p:spPr>
          <a:xfrm>
            <a:off x="4800600" y="3352800"/>
            <a:ext cx="2971799" cy="1384995"/>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800">
                <a:solidFill>
                  <a:srgbClr val="FFFF66"/>
                </a:solidFill>
                <a:latin typeface="Calibri"/>
                <a:ea typeface="Calibri"/>
                <a:cs typeface="Calibri"/>
                <a:sym typeface="Calibri"/>
              </a:rPr>
              <a:t>How is </a:t>
            </a:r>
            <a:r>
              <a:rPr lang="en-US" sz="2800" i="1">
                <a:solidFill>
                  <a:srgbClr val="FFFF66"/>
                </a:solidFill>
                <a:latin typeface="Calibri"/>
                <a:ea typeface="Calibri"/>
                <a:cs typeface="Calibri"/>
                <a:sym typeface="Calibri"/>
              </a:rPr>
              <a:t>suit </a:t>
            </a:r>
            <a:r>
              <a:rPr lang="en-US" sz="2800">
                <a:solidFill>
                  <a:srgbClr val="FFFF66"/>
                </a:solidFill>
                <a:latin typeface="Calibri"/>
                <a:ea typeface="Calibri"/>
                <a:cs typeface="Calibri"/>
                <a:sym typeface="Calibri"/>
              </a:rPr>
              <a:t>as a variable different from </a:t>
            </a:r>
            <a:r>
              <a:rPr lang="en-US" sz="2800" i="1">
                <a:solidFill>
                  <a:srgbClr val="FFFF66"/>
                </a:solidFill>
                <a:latin typeface="Calibri"/>
                <a:ea typeface="Calibri"/>
                <a:cs typeface="Calibri"/>
                <a:sym typeface="Calibri"/>
              </a:rPr>
              <a:t>number</a:t>
            </a:r>
            <a:r>
              <a:rPr lang="en-US" sz="2800">
                <a:solidFill>
                  <a:srgbClr val="FFFF66"/>
                </a:solidFill>
                <a:latin typeface="Calibri"/>
                <a:ea typeface="Calibri"/>
                <a:cs typeface="Calibri"/>
                <a:sym typeface="Calibri"/>
              </a:rPr>
              <a:t>?</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TotalTime>
  <Words>1378</Words>
  <Application>Microsoft Office PowerPoint</Application>
  <PresentationFormat>On-screen Show (4:3)</PresentationFormat>
  <Paragraphs>201</Paragraphs>
  <Slides>26</Slides>
  <Notes>26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Calibri</vt:lpstr>
      <vt:lpstr>Office Theme</vt:lpstr>
      <vt:lpstr>Data types and  statistical thinking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types and  statistical thinking</dc:title>
  <dc:creator>Gerald Shannon</dc:creator>
  <cp:lastModifiedBy>Jerry Shannon</cp:lastModifiedBy>
  <cp:revision>10</cp:revision>
  <dcterms:modified xsi:type="dcterms:W3CDTF">2018-08-20T16:14:48Z</dcterms:modified>
</cp:coreProperties>
</file>